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79" r:id="rId5"/>
    <p:sldId id="285" r:id="rId6"/>
    <p:sldId id="314" r:id="rId7"/>
    <p:sldId id="286" r:id="rId8"/>
    <p:sldId id="312" r:id="rId9"/>
    <p:sldId id="291" r:id="rId10"/>
    <p:sldId id="299" r:id="rId11"/>
    <p:sldId id="301" r:id="rId12"/>
    <p:sldId id="302" r:id="rId13"/>
    <p:sldId id="303" r:id="rId14"/>
    <p:sldId id="304" r:id="rId15"/>
    <p:sldId id="296" r:id="rId16"/>
    <p:sldId id="305" r:id="rId17"/>
    <p:sldId id="306" r:id="rId18"/>
    <p:sldId id="307" r:id="rId19"/>
    <p:sldId id="308" r:id="rId20"/>
    <p:sldId id="30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99"/>
    <a:srgbClr val="FFFF00"/>
    <a:srgbClr val="0099FF"/>
    <a:srgbClr val="66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2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B5B14-A4BD-45D6-8EDF-67C097547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BBE939-B704-47C7-BFCF-C07DE7233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3A69-CD09-454B-999A-C4BA7687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89AE5-ABAD-4EE1-A863-CB80AABB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B22D3-B67A-48DF-B848-DC0D931B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1685C-FA2D-40E8-88DC-239B81EDC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9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FC932-D276-45DB-AC49-F103FAEC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1C4DE-431C-4AAB-8D88-E19513B24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9E694-9BBC-43A3-ADBB-BEA0853EF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8BFED-8DCC-4AE9-8C31-46A4E1854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82157-E73A-4B01-B52A-BB7DA8CCB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CD4C2-44C1-4F55-A1F7-F2793D4898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92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50F83A-DC44-4EB1-A3F0-0152DFC31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C46E2B-CC5A-4477-B0EB-40C26BEC7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48270-3CAF-409D-9898-2C63D8CC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5BCDB-B9FD-434C-8479-53EBEF7B7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7F08E-205D-4778-B698-C7FBCB2B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C0B7E-4E76-48DC-852F-9EBBDF984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82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C0B3C-2D66-4631-847B-DDA59F5D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31619-8DDC-43A5-9C78-4C32A8DDE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33044-4429-41EB-AF0D-86513C51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FDCB-867C-4F32-88BB-95422AA8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461EF-B062-4F3C-BEE8-8FC4666D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5E739-3A3A-4CD1-A89B-67435F145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42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3B3C-746C-446F-A739-8D496F5E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21289-1F68-41BB-A7E0-6AC61B62A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859CD-CBC7-4AE1-BC71-1DC3C325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AAB68-F7CA-4527-9645-935E65F34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BBC2E-D0A9-421B-899F-20AA56EC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9BD08-AE5A-4828-A577-686CAC1B60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11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AE81-38A5-4868-9F2E-E1C400817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8516E-30E9-4372-AADF-51B9792A7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01647-BD8C-484D-BC54-9053F7F02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7B1EF-932E-44EE-B4DA-8DDA76AC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9BE53-C8C9-43EB-A7A4-9FAE1538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75C81-CCEE-4F23-95B4-C2C33AC37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FDE7-CA1F-47A6-BFFB-205C88AB9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0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7C71C-80A2-41C6-8225-AC82EEDF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52461-76AF-4205-AABD-4A54595F0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DB075-1DDC-48FA-BA60-AFC816BC7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6F1C5-352F-475A-A1F7-B20102A4F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23D58-47A8-4A7F-8829-1F03FEE45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B8E191-8CF8-4192-A27F-958707B1E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6DC72E-CFA4-4DFA-A0E5-E7BD76CF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96544-DADF-4A42-913A-04FC346BE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B793E-501F-4CA3-972A-9857C825A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79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F0B24-B68D-41C1-A470-B4B10454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F9F87-62D5-445D-8C06-C76750A5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019D44-40EB-43BC-81DF-28E5B7CB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C0F29-9EE5-4157-950E-6FF0AF0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462A9-0966-46C6-B48C-9EAE3E3004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51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09E470-C481-430A-B758-40117631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3D541C-D60A-4D2D-88CC-F0BCE966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62BD5-6395-4282-B3A5-F7AFC631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0474C-CAE6-4566-BD38-CBD6A16AC4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29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263D5-B4B9-40CD-8E01-54294005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C0669-5BE7-46E5-B61F-886F8EF3F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7E616-081A-4D40-BBA8-B7E505C60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FE4BC-ABDB-4498-8533-3FD7689A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CE15E-EE5B-473D-8E08-367B36C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2C85D-BD84-4FC8-81DC-CD8DBBC0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3448-8D41-44A5-96E1-0F9BEFB4A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04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FC5EC-096E-45E5-BD4C-AED01E27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F210E5-601D-42D9-95BF-A149FB473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2A103-6F60-4708-A3F3-AB59FA8C1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4CF6A-DBB2-42F5-899E-AD2CB13B9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11148-FEB0-4576-B437-9EBBEBDE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1BA71-6734-44C1-A64A-3EF7B796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B1573-14D4-409E-BEA1-CDDF47922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144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23D234-B038-4FE6-ABB5-4F735A358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6046DF-67A0-424F-B13E-355BC7658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A1DA06-8C9B-4F3B-B840-31954A33B1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28E208-0710-4D63-832F-6B52F35D54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4425B2-CDC5-4360-B905-B7F207109F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142EF4-E406-471E-9082-C87356132A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4C6DE90-CCA5-4A0E-9EA4-E9555B05FD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981200"/>
          </a:xfrm>
        </p:spPr>
        <p:txBody>
          <a:bodyPr anchor="ctr"/>
          <a:lstStyle/>
          <a:p>
            <a:r>
              <a:rPr lang="en-US" altLang="en-US" sz="4800">
                <a:latin typeface="Script MT Bold" panose="03040602040607080904" pitchFamily="66" charset="0"/>
              </a:rPr>
              <a:t>Renaissance</a:t>
            </a:r>
            <a:r>
              <a:rPr lang="en-US" altLang="en-US" sz="4400"/>
              <a:t>,</a:t>
            </a:r>
            <a:br>
              <a:rPr lang="en-US" altLang="en-US" sz="4400"/>
            </a:br>
            <a:r>
              <a:rPr lang="en-US" altLang="en-US" sz="4000">
                <a:latin typeface="Subway" pitchFamily="2" charset="0"/>
              </a:rPr>
              <a:t>Reformation</a:t>
            </a:r>
            <a:r>
              <a:rPr lang="en-US" altLang="en-US" sz="4400"/>
              <a:t>,</a:t>
            </a:r>
            <a:br>
              <a:rPr lang="en-US" altLang="en-US" sz="4400"/>
            </a:br>
            <a:r>
              <a:rPr lang="en-US" altLang="en-US" sz="4400">
                <a:latin typeface="Tahoma" panose="020B0604030504040204" pitchFamily="34" charset="0"/>
              </a:rPr>
              <a:t>&amp;</a:t>
            </a:r>
            <a:r>
              <a:rPr lang="en-US" altLang="en-US" sz="2800">
                <a:latin typeface="Tahoma" panose="020B0604030504040204" pitchFamily="34" charset="0"/>
              </a:rPr>
              <a:t> </a:t>
            </a:r>
            <a:r>
              <a:rPr lang="en-US" altLang="en-US" sz="4000">
                <a:latin typeface="Storybook" pitchFamily="2" charset="0"/>
              </a:rPr>
              <a:t>Discovery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E10CAF3-5AD7-48A4-8004-CF52230082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2800"/>
              <a:t>The incredible age from 1450 to 1599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BD61941-762A-4064-B2FB-D47B8F626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2938A3E-10FE-431D-AA35-9482B0249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Reformation ~ the desire to change aspects of the Church that seemed incorrect</a:t>
            </a:r>
          </a:p>
          <a:p>
            <a:r>
              <a:rPr lang="en-US" altLang="en-US"/>
              <a:t>Humanism ~ A belief that “man is the measure of all things”</a:t>
            </a:r>
          </a:p>
          <a:p>
            <a:pPr lvl="1"/>
            <a:r>
              <a:rPr lang="en-US" altLang="en-US"/>
              <a:t>Vocations – Do all men have “value”?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4860971-1F93-431A-BC51-0F94EA862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6E93C9B-8EA3-43DA-9175-FE011546A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Reformation ~ the desire to change aspects of the Church that seemed incorrect</a:t>
            </a:r>
          </a:p>
          <a:p>
            <a:r>
              <a:rPr lang="en-US" altLang="en-US"/>
              <a:t>Humanism ~ A belief that “man is the measure of all things”</a:t>
            </a:r>
          </a:p>
          <a:p>
            <a:pPr lvl="1"/>
            <a:r>
              <a:rPr lang="en-US" altLang="en-US"/>
              <a:t>Vocations</a:t>
            </a:r>
          </a:p>
          <a:p>
            <a:r>
              <a:rPr lang="en-US" altLang="en-US"/>
              <a:t>Abuses of the Church</a:t>
            </a:r>
          </a:p>
          <a:p>
            <a:pPr lvl="1"/>
            <a:r>
              <a:rPr lang="en-US" altLang="en-US"/>
              <a:t>Inquisition – Trial for the “truth”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B1B0F83-947C-4E35-BF57-B145198243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2277C10-1098-491A-AB0C-2782AC24C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Reformation ~ the desire to change aspects of the Church that seemed incorrect</a:t>
            </a:r>
          </a:p>
          <a:p>
            <a:r>
              <a:rPr lang="en-US" altLang="en-US"/>
              <a:t>Humanism ~ A belief that “man is the measure of all things”</a:t>
            </a:r>
          </a:p>
          <a:p>
            <a:pPr lvl="1"/>
            <a:r>
              <a:rPr lang="en-US" altLang="en-US"/>
              <a:t>Vocations</a:t>
            </a:r>
          </a:p>
          <a:p>
            <a:r>
              <a:rPr lang="en-US" altLang="en-US"/>
              <a:t>Abuses of the Church</a:t>
            </a:r>
          </a:p>
          <a:p>
            <a:pPr lvl="1"/>
            <a:r>
              <a:rPr lang="en-US" altLang="en-US"/>
              <a:t>Inquisition</a:t>
            </a:r>
          </a:p>
          <a:p>
            <a:pPr lvl="1"/>
            <a:r>
              <a:rPr lang="en-US" altLang="en-US"/>
              <a:t>Heretics – those who do not believe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0D0D046-65F1-4EF3-AA7E-D210E7D04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EFDB65C-2889-4945-94E1-51A41287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Reformation ~ the desire to change aspects of the Church that seemed incorrect</a:t>
            </a:r>
          </a:p>
          <a:p>
            <a:r>
              <a:rPr lang="en-US" altLang="en-US"/>
              <a:t>Humanism ~ A belief that “man is the measure of all things”</a:t>
            </a:r>
          </a:p>
          <a:p>
            <a:pPr lvl="1"/>
            <a:r>
              <a:rPr lang="en-US" altLang="en-US"/>
              <a:t>Vocations</a:t>
            </a:r>
          </a:p>
          <a:p>
            <a:r>
              <a:rPr lang="en-US" altLang="en-US"/>
              <a:t>Abuses of the Church</a:t>
            </a:r>
          </a:p>
          <a:p>
            <a:pPr lvl="1"/>
            <a:r>
              <a:rPr lang="en-US" altLang="en-US"/>
              <a:t>Inquisition</a:t>
            </a:r>
          </a:p>
          <a:p>
            <a:pPr lvl="1"/>
            <a:r>
              <a:rPr lang="en-US" altLang="en-US"/>
              <a:t>Heretics</a:t>
            </a:r>
          </a:p>
          <a:p>
            <a:pPr lvl="1"/>
            <a:r>
              <a:rPr lang="en-US" altLang="en-US"/>
              <a:t>Indulgences – “Get Out of Hell Free” cards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F02D349-E7DA-4EAB-A2EE-38FD44E13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BE63C83-02AD-4515-9662-EE2137152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Reformation ~ the desire to change aspects of the Church that seemed incorrect</a:t>
            </a:r>
          </a:p>
          <a:p>
            <a:r>
              <a:rPr lang="en-US" altLang="en-US"/>
              <a:t>Humanism ~ A belief that “man is the measure of all things”</a:t>
            </a:r>
          </a:p>
          <a:p>
            <a:pPr lvl="1"/>
            <a:r>
              <a:rPr lang="en-US" altLang="en-US"/>
              <a:t>Vocations</a:t>
            </a:r>
          </a:p>
          <a:p>
            <a:r>
              <a:rPr lang="en-US" altLang="en-US"/>
              <a:t>Abuses of the Church</a:t>
            </a:r>
          </a:p>
          <a:p>
            <a:pPr lvl="1"/>
            <a:r>
              <a:rPr lang="en-US" altLang="en-US"/>
              <a:t>Inquisition</a:t>
            </a:r>
          </a:p>
          <a:p>
            <a:pPr lvl="1"/>
            <a:r>
              <a:rPr lang="en-US" altLang="en-US"/>
              <a:t>Heretics</a:t>
            </a:r>
          </a:p>
          <a:p>
            <a:pPr lvl="1"/>
            <a:r>
              <a:rPr lang="en-US" altLang="en-US"/>
              <a:t>Indulgences</a:t>
            </a:r>
          </a:p>
          <a:p>
            <a:pPr lvl="1"/>
            <a:r>
              <a:rPr lang="en-US" altLang="en-US"/>
              <a:t>Simony – selling out church offices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2028AF4-8DCF-42AD-AC6C-1D1EE5599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26835CC-886B-443F-AF1E-EA692B35D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 – </a:t>
            </a:r>
            <a:r>
              <a:rPr lang="en-US" altLang="en-US" sz="2800"/>
              <a:t>the Church responds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4C39538-1E3F-42CB-B6E1-831646FC4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03A0A83-73F2-46D6-A488-EAD9C1209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</a:t>
            </a:r>
          </a:p>
          <a:p>
            <a:r>
              <a:rPr lang="en-US" altLang="en-US"/>
              <a:t>Protestant – </a:t>
            </a:r>
            <a:r>
              <a:rPr lang="en-US" altLang="en-US" sz="2800"/>
              <a:t>those who “protest” against the operations of the Church</a:t>
            </a: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4342678-F9DB-4803-A001-B9F362FA4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E660D7E-37D3-48D7-9734-71408CC40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</a:t>
            </a:r>
          </a:p>
          <a:p>
            <a:r>
              <a:rPr lang="en-US" altLang="en-US"/>
              <a:t>Protestant</a:t>
            </a:r>
          </a:p>
          <a:p>
            <a:pPr lvl="1"/>
            <a:r>
              <a:rPr lang="en-US" altLang="en-US"/>
              <a:t>Huguenot – if you live in France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04DF871-4AC2-464A-8773-6047FE69B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5B66051-FEAB-4D21-94E5-FB89BAC84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</a:t>
            </a:r>
          </a:p>
          <a:p>
            <a:r>
              <a:rPr lang="en-US" altLang="en-US"/>
              <a:t>Protestant</a:t>
            </a:r>
          </a:p>
          <a:p>
            <a:pPr lvl="1"/>
            <a:r>
              <a:rPr lang="en-US" altLang="en-US"/>
              <a:t>Huguenot</a:t>
            </a:r>
          </a:p>
          <a:p>
            <a:pPr lvl="1"/>
            <a:r>
              <a:rPr lang="en-US" altLang="en-US"/>
              <a:t>Puritan – if you’re English, and want your services rid of </a:t>
            </a:r>
            <a:r>
              <a:rPr lang="en-US" altLang="en-US" u="sng"/>
              <a:t>all</a:t>
            </a:r>
            <a:r>
              <a:rPr lang="en-US" altLang="en-US"/>
              <a:t> Catholic aspects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3DD58A4-A3F5-4A0D-A06A-6E71D3859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2743CBB-47E5-408D-B33C-22E5256E2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</a:t>
            </a:r>
          </a:p>
          <a:p>
            <a:r>
              <a:rPr lang="en-US" altLang="en-US"/>
              <a:t>Protestant</a:t>
            </a:r>
          </a:p>
          <a:p>
            <a:pPr lvl="1"/>
            <a:r>
              <a:rPr lang="en-US" altLang="en-US"/>
              <a:t>Huguenot</a:t>
            </a:r>
          </a:p>
          <a:p>
            <a:pPr lvl="1"/>
            <a:r>
              <a:rPr lang="en-US" altLang="en-US"/>
              <a:t>Puritan</a:t>
            </a:r>
          </a:p>
          <a:p>
            <a:pPr lvl="1"/>
            <a:r>
              <a:rPr lang="en-US" altLang="en-US"/>
              <a:t>Evangelist – those who go about and spread the good word to others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B19C7DA-C60D-48AD-ACC5-A24D97B64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i="1"/>
              <a:t>Renaissance</a:t>
            </a:r>
            <a:br>
              <a:rPr lang="en-US" altLang="en-US"/>
            </a:br>
            <a:r>
              <a:rPr lang="en-US" altLang="en-US" sz="2400" b="1"/>
              <a:t>The </a:t>
            </a:r>
            <a:r>
              <a:rPr lang="en-US" altLang="en-US" sz="2400" b="1">
                <a:solidFill>
                  <a:srgbClr val="FF0066"/>
                </a:solidFill>
              </a:rPr>
              <a:t>rebirth</a:t>
            </a:r>
            <a:r>
              <a:rPr lang="en-US" altLang="en-US" sz="2400" b="1"/>
              <a:t> of classical thought processes and values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18BB408-CDD7-4028-8787-4D52E1A93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10200"/>
          </a:xfrm>
        </p:spPr>
        <p:txBody>
          <a:bodyPr/>
          <a:lstStyle/>
          <a:p>
            <a:r>
              <a:rPr lang="en-US" altLang="en-US"/>
              <a:t>Why did it occur in Italy?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Geography (Location </a:t>
            </a:r>
            <a:r>
              <a:rPr lang="en-US" altLang="en-US" u="sng">
                <a:solidFill>
                  <a:schemeClr val="accent2"/>
                </a:solidFill>
              </a:rPr>
              <a:t>and</a:t>
            </a:r>
            <a:r>
              <a:rPr lang="en-US" altLang="en-US">
                <a:solidFill>
                  <a:schemeClr val="accent2"/>
                </a:solidFill>
              </a:rPr>
              <a:t> Shape)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Political Climate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Cultural Heritage</a:t>
            </a:r>
          </a:p>
          <a:p>
            <a:r>
              <a:rPr lang="en-US" altLang="en-US"/>
              <a:t>Wealth and Talent become more important than family background.</a:t>
            </a:r>
          </a:p>
          <a:p>
            <a:r>
              <a:rPr lang="en-US" altLang="en-US"/>
              <a:t>Cultural Diffusion – </a:t>
            </a:r>
            <a:r>
              <a:rPr lang="en-US" altLang="en-US" sz="2800">
                <a:solidFill>
                  <a:schemeClr val="accent2"/>
                </a:solidFill>
              </a:rPr>
              <a:t>the spread of ideas from their source due to the exchange with traders or travelers.</a:t>
            </a:r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75438C80-D485-47B0-9A69-3416765FA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Religious and Philosophical Concepts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EE5898F-7DF2-46D7-B282-17720A36E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15000"/>
          </a:xfrm>
        </p:spPr>
        <p:txBody>
          <a:bodyPr/>
          <a:lstStyle/>
          <a:p>
            <a:r>
              <a:rPr lang="en-US" altLang="en-US"/>
              <a:t>Counter-Reformation</a:t>
            </a:r>
          </a:p>
          <a:p>
            <a:r>
              <a:rPr lang="en-US" altLang="en-US"/>
              <a:t>Protestant</a:t>
            </a:r>
          </a:p>
          <a:p>
            <a:pPr lvl="1"/>
            <a:r>
              <a:rPr lang="en-US" altLang="en-US"/>
              <a:t>Huguenot</a:t>
            </a:r>
          </a:p>
          <a:p>
            <a:pPr lvl="1"/>
            <a:r>
              <a:rPr lang="en-US" altLang="en-US"/>
              <a:t>Puritan</a:t>
            </a:r>
          </a:p>
          <a:p>
            <a:pPr lvl="1"/>
            <a:r>
              <a:rPr lang="en-US" altLang="en-US"/>
              <a:t>Evangelist</a:t>
            </a:r>
          </a:p>
          <a:p>
            <a:r>
              <a:rPr lang="en-US" altLang="en-US"/>
              <a:t>Theocracy – </a:t>
            </a:r>
            <a:r>
              <a:rPr lang="en-US" altLang="en-US" sz="2800"/>
              <a:t>when the governmental and religious leaders are the same person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9F0FD0-DEF1-4C5D-875C-F6683A345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sz="4000" i="1"/>
              <a:t>The Development of Art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F30CAB-3674-48B2-82F5-FECC46FD7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Improvements in Metalwork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Money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Clocks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Printing Press ~ Johann Gutenberg</a:t>
            </a:r>
          </a:p>
          <a:p>
            <a:pPr>
              <a:lnSpc>
                <a:spcPct val="90000"/>
              </a:lnSpc>
            </a:pPr>
            <a:r>
              <a:rPr lang="en-US" altLang="en-US"/>
              <a:t>Improvements in Art Technology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Oils, Tempera, Surfaces, Brushes, Techniques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Patronage – we pay artists to create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Madrigal – folk songs performed in parts by traveling minstrels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Sonnet – a 14-line poem with a specific rhyme scheme, usually about love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8DABD2-BAB3-4E9C-AAF5-0473471E5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en-US" sz="4000" i="1"/>
              <a:t>The Development of Art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16BFE8C-8E1A-4C7A-B3E9-6D48B1D79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486400"/>
          </a:xfrm>
        </p:spPr>
        <p:txBody>
          <a:bodyPr/>
          <a:lstStyle/>
          <a:p>
            <a:r>
              <a:rPr lang="en-US" altLang="en-US"/>
              <a:t>Improvisation – the ability to use one’s talent in an extemporaneous way</a:t>
            </a:r>
          </a:p>
          <a:p>
            <a:r>
              <a:rPr lang="en-US" altLang="en-US"/>
              <a:t>Autobiography – the story of one’s own life and actions</a:t>
            </a:r>
          </a:p>
          <a:p>
            <a:r>
              <a:rPr lang="en-US" altLang="en-US"/>
              <a:t>Chateaux – elaborate small castles in South France along the Loire River</a:t>
            </a:r>
          </a:p>
          <a:p>
            <a:r>
              <a:rPr lang="en-US" altLang="en-US"/>
              <a:t>Mannerism – a post-Renaissance art style that exaggerated Renaissance characteristics</a:t>
            </a:r>
          </a:p>
          <a:p>
            <a:r>
              <a:rPr lang="en-US" altLang="en-US"/>
              <a:t>Baroque – a very elaborate, ornate, and sometimes unusual artistic style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513651-FE68-475A-8A5C-B6B87F7CC1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altLang="en-US"/>
              <a:t>Political Developments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E0DAE0D-0BB9-4AB8-BD15-2A8B17B25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Exploration ~ </a:t>
            </a:r>
            <a:r>
              <a:rPr lang="en-US" altLang="en-US" sz="2400" b="1"/>
              <a:t>the discovery and development of new sources of materials and ideas</a:t>
            </a:r>
          </a:p>
          <a:p>
            <a:pPr>
              <a:lnSpc>
                <a:spcPct val="90000"/>
              </a:lnSpc>
            </a:pPr>
            <a:r>
              <a:rPr lang="en-US" altLang="en-US"/>
              <a:t>Balance of Power ~ </a:t>
            </a:r>
            <a:r>
              <a:rPr lang="en-US" altLang="en-US" sz="2400" b="1"/>
              <a:t>Attempt to equal out the “sides” on which Italian city-states allied themselves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Courtier ~ </a:t>
            </a:r>
            <a:r>
              <a:rPr lang="en-US" altLang="en-US" sz="2400" b="1"/>
              <a:t>An accomplished negotiator, sent to rival city-states to influence the actions of the Signore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Diplomacy ~ </a:t>
            </a:r>
            <a:r>
              <a:rPr lang="en-US" altLang="en-US" sz="2400" b="1"/>
              <a:t>The act of talking nicely to one’s enemies while stabbing them in the back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Divine Right of Kings ~ </a:t>
            </a:r>
            <a:r>
              <a:rPr lang="en-US" altLang="en-US" sz="2400" b="1"/>
              <a:t>The belief that God has decreed who will have power over others, and gives them the right to rule as they wish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Absolutism ~ </a:t>
            </a:r>
            <a:r>
              <a:rPr lang="en-US" altLang="en-US" sz="2400" b="1"/>
              <a:t>System in which the Monarch’s word is law, and must never be questioned by their subjects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C501B-06AC-4640-924B-AA4A195ABB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Hundred Years War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1F5C5-9863-4EC9-9EEC-27F6B9CC8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8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03A79C0-19A9-43FE-A6F5-5CFDFD0F4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Exploration Technology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6E51485-9D92-4F5B-8FBD-ED253C5C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181600"/>
          </a:xfrm>
        </p:spPr>
        <p:txBody>
          <a:bodyPr/>
          <a:lstStyle/>
          <a:p>
            <a:r>
              <a:rPr lang="en-US" altLang="en-US"/>
              <a:t>Astrolabe – a technical device developed by the Arabs that helped seamen plot their travels by using Latitude and Longitude</a:t>
            </a:r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A32D86C3-2AA2-43BC-8316-C9D541837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33A1B40F-AFEA-4D51-A66B-1C98C22CB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Exploration Technology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799D991-FBF1-4D7B-AD43-F0B01954A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Lateen Sail – a triangular-shaped sail that allowed seamen to better catch shifting winds and even sail “into” the winds</a:t>
            </a:r>
          </a:p>
          <a:p>
            <a:pPr>
              <a:buFontTx/>
              <a:buNone/>
            </a:pPr>
            <a:endParaRPr lang="en-US" altLang="en-US"/>
          </a:p>
        </p:txBody>
      </p:sp>
      <p:pic>
        <p:nvPicPr>
          <p:cNvPr id="60420" name="Picture 4">
            <a:extLst>
              <a:ext uri="{FF2B5EF4-FFF2-40B4-BE49-F238E27FC236}">
                <a16:creationId xmlns:a16="http://schemas.microsoft.com/office/drawing/2014/main" id="{3E23DE5A-0442-4ED3-A912-E4D52C352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5969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96C24D4-6BA3-425F-B0CE-09B3F99C5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altLang="en-US"/>
              <a:t>Economic Developments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13D681B-DCEC-4ECD-95F1-ACE1B6566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638800"/>
          </a:xfrm>
        </p:spPr>
        <p:txBody>
          <a:bodyPr/>
          <a:lstStyle/>
          <a:p>
            <a:r>
              <a:rPr lang="en-US" altLang="en-US"/>
              <a:t>Commerce ~ Trade among nations</a:t>
            </a:r>
          </a:p>
          <a:p>
            <a:r>
              <a:rPr lang="en-US" altLang="en-US"/>
              <a:t>Mercantilism ~ The “Golden” Rule</a:t>
            </a:r>
          </a:p>
          <a:p>
            <a:r>
              <a:rPr lang="en-US" altLang="en-US"/>
              <a:t>Import ~ incoming goods</a:t>
            </a:r>
          </a:p>
          <a:p>
            <a:r>
              <a:rPr lang="en-US" altLang="en-US"/>
              <a:t>Export ~ outgoing goods</a:t>
            </a:r>
          </a:p>
          <a:p>
            <a:r>
              <a:rPr lang="en-US" altLang="en-US"/>
              <a:t>Balance of Trade ~ the profitable situation that exists when we have an optimal relationship between imports and exports</a:t>
            </a:r>
          </a:p>
          <a:p>
            <a:r>
              <a:rPr lang="en-US" altLang="en-US"/>
              <a:t>Rise of Banks ~ related to the need of monarchs for money to finance wars and exploration.  Perfected by Jacob Fugger.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742</Words>
  <Application>Microsoft Office PowerPoint</Application>
  <PresentationFormat>On-screen Show (4:3)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Script MT Bold</vt:lpstr>
      <vt:lpstr>Storybook</vt:lpstr>
      <vt:lpstr>Subway</vt:lpstr>
      <vt:lpstr>Tahoma</vt:lpstr>
      <vt:lpstr>Times New Roman</vt:lpstr>
      <vt:lpstr>Default Design</vt:lpstr>
      <vt:lpstr>Renaissance, Reformation, &amp; Discovery</vt:lpstr>
      <vt:lpstr>Renaissance The rebirth of classical thought processes and values</vt:lpstr>
      <vt:lpstr>The Development of Art</vt:lpstr>
      <vt:lpstr>The Development of Art</vt:lpstr>
      <vt:lpstr>Political Developments</vt:lpstr>
      <vt:lpstr>The Hundred Years War</vt:lpstr>
      <vt:lpstr>Exploration Technology</vt:lpstr>
      <vt:lpstr>Exploration Technology</vt:lpstr>
      <vt:lpstr>Economic Developments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  <vt:lpstr>Religious and Philosophical Concepts</vt:lpstr>
    </vt:vector>
  </TitlesOfParts>
  <Company>PCHS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Renaissance, Reformation, &amp; Discovery</dc:title>
  <dc:creator>David E Woody</dc:creator>
  <cp:lastModifiedBy>David Woody</cp:lastModifiedBy>
  <cp:revision>9</cp:revision>
  <dcterms:created xsi:type="dcterms:W3CDTF">2002-05-13T03:54:56Z</dcterms:created>
  <dcterms:modified xsi:type="dcterms:W3CDTF">2020-09-28T02:12:56Z</dcterms:modified>
</cp:coreProperties>
</file>