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1" r:id="rId16"/>
    <p:sldId id="270" r:id="rId17"/>
    <p:sldId id="271" r:id="rId18"/>
    <p:sldId id="272" r:id="rId19"/>
    <p:sldId id="273" r:id="rId20"/>
    <p:sldId id="274" r:id="rId21"/>
    <p:sldId id="275" r:id="rId22"/>
    <p:sldId id="293" r:id="rId23"/>
    <p:sldId id="276" r:id="rId24"/>
    <p:sldId id="277" r:id="rId25"/>
    <p:sldId id="279" r:id="rId26"/>
    <p:sldId id="278" r:id="rId27"/>
    <p:sldId id="280" r:id="rId28"/>
    <p:sldId id="281" r:id="rId29"/>
    <p:sldId id="294" r:id="rId30"/>
    <p:sldId id="292" r:id="rId31"/>
    <p:sldId id="282" r:id="rId32"/>
    <p:sldId id="286" r:id="rId33"/>
    <p:sldId id="287" r:id="rId34"/>
    <p:sldId id="288" r:id="rId35"/>
    <p:sldId id="283" r:id="rId36"/>
    <p:sldId id="284" r:id="rId37"/>
    <p:sldId id="285" r:id="rId38"/>
    <p:sldId id="289" r:id="rId39"/>
    <p:sldId id="29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10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41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95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555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8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7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94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93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464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2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151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7" r:id="rId5"/>
    <p:sldLayoutId id="2147483731" r:id="rId6"/>
    <p:sldLayoutId id="2147483732" r:id="rId7"/>
    <p:sldLayoutId id="2147483733" r:id="rId8"/>
    <p:sldLayoutId id="2147483736" r:id="rId9"/>
    <p:sldLayoutId id="2147483734" r:id="rId10"/>
    <p:sldLayoutId id="2147483735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4683F358-E55E-4DF0-BBD5-021447CB4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1D878-7AB7-49E5-9551-56FFF7D12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126" y="1419225"/>
            <a:ext cx="4320227" cy="239511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 Middle 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AD4557-59B2-44D4-AB32-5BB95691B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126" y="3824577"/>
            <a:ext cx="4320228" cy="1614198"/>
          </a:xfrm>
        </p:spPr>
        <p:txBody>
          <a:bodyPr>
            <a:normAutofit/>
          </a:bodyPr>
          <a:lstStyle/>
          <a:p>
            <a:endParaRPr lang="en-US" sz="1800">
              <a:solidFill>
                <a:srgbClr val="FFFFFF">
                  <a:alpha val="75000"/>
                </a:srgbClr>
              </a:solidFill>
            </a:endParaRPr>
          </a:p>
          <a:p>
            <a:r>
              <a:rPr lang="en-US" sz="1800">
                <a:solidFill>
                  <a:srgbClr val="FFFFFF">
                    <a:alpha val="75000"/>
                  </a:srgbClr>
                </a:solidFill>
              </a:rPr>
              <a:t>(fall of Rome to 1337 A. D.)</a:t>
            </a:r>
          </a:p>
        </p:txBody>
      </p:sp>
    </p:spTree>
    <p:extLst>
      <p:ext uri="{BB962C8B-B14F-4D97-AF65-F5344CB8AC3E}">
        <p14:creationId xmlns:p14="http://schemas.microsoft.com/office/powerpoint/2010/main" val="2311739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2760B-3719-4681-888A-076B5B88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The role of chess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2371B-8DD6-4F8B-90CF-04667A91C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5" y="0"/>
            <a:ext cx="6880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00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sunset, sky, light, building&#10;&#10;Description automatically generated">
            <a:extLst>
              <a:ext uri="{FF2B5EF4-FFF2-40B4-BE49-F238E27FC236}">
                <a16:creationId xmlns:a16="http://schemas.microsoft.com/office/drawing/2014/main" id="{97983DF2-D9E2-4AD4-A131-5F99A9627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0" b="1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D73993-7F2E-444E-A4C8-361569EF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23" y="850791"/>
            <a:ext cx="3202016" cy="4198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Muhammad &amp; islam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1768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6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89B1-5174-4A97-9B7E-1AF88F488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5916"/>
            <a:ext cx="11458408" cy="118872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Norse mythology</a:t>
            </a:r>
          </a:p>
        </p:txBody>
      </p:sp>
      <p:pic>
        <p:nvPicPr>
          <p:cNvPr id="5" name="Content Placeholder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115D083-4AA7-427B-966B-690EDBBC8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4428"/>
            <a:ext cx="4319656" cy="4061416"/>
          </a:xfrm>
        </p:spPr>
      </p:pic>
      <p:pic>
        <p:nvPicPr>
          <p:cNvPr id="7" name="Picture 6" descr="A person wearing a costume&#10;&#10;Description automatically generated">
            <a:extLst>
              <a:ext uri="{FF2B5EF4-FFF2-40B4-BE49-F238E27FC236}">
                <a16:creationId xmlns:a16="http://schemas.microsoft.com/office/drawing/2014/main" id="{F193D613-93AE-473A-86E5-BC8DFAD51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07" y="0"/>
            <a:ext cx="3896649" cy="6155844"/>
          </a:xfrm>
          <a:prstGeom prst="rect">
            <a:avLst/>
          </a:prstGeom>
        </p:spPr>
      </p:pic>
      <p:pic>
        <p:nvPicPr>
          <p:cNvPr id="9" name="Picture 8" descr="A person posing for a picture&#10;&#10;Description automatically generated">
            <a:extLst>
              <a:ext uri="{FF2B5EF4-FFF2-40B4-BE49-F238E27FC236}">
                <a16:creationId xmlns:a16="http://schemas.microsoft.com/office/drawing/2014/main" id="{9CF8E5B7-49FA-46F2-BF29-2021DA2B7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50" y="0"/>
            <a:ext cx="3896649" cy="61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41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Content Placeholder 7" descr="A picture containing outdoor, tree, grass&#10;&#10;Description automatically generated">
            <a:extLst>
              <a:ext uri="{FF2B5EF4-FFF2-40B4-BE49-F238E27FC236}">
                <a16:creationId xmlns:a16="http://schemas.microsoft.com/office/drawing/2014/main" id="{2D64DEDC-75BF-4EE6-9B8C-50CCEE721A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012371"/>
            <a:ext cx="3702134" cy="4202862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4A06AA-209B-4CE3-840F-432AB682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27" y="1153886"/>
            <a:ext cx="3374265" cy="9713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Druid priests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15193-284F-41CB-8180-E2ABFCC62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7226" y="2266682"/>
            <a:ext cx="3374265" cy="4202861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b="1" i="1" dirty="0" err="1"/>
              <a:t>Lebor</a:t>
            </a:r>
            <a:r>
              <a:rPr lang="en-US" sz="2400" b="1" i="1" dirty="0"/>
              <a:t> </a:t>
            </a:r>
            <a:r>
              <a:rPr lang="en-US" sz="2400" b="1" i="1" dirty="0" err="1"/>
              <a:t>Gabála</a:t>
            </a:r>
            <a:r>
              <a:rPr lang="en-US" sz="2400" b="1" i="1" dirty="0"/>
              <a:t> </a:t>
            </a:r>
            <a:r>
              <a:rPr lang="en-US" sz="2400" b="1" i="1" dirty="0" err="1"/>
              <a:t>Érenn</a:t>
            </a:r>
            <a:r>
              <a:rPr lang="en-US" sz="2400" b="1" dirty="0"/>
              <a:t> (an ancient Irish collection of poems and narratives) refers to the Greek </a:t>
            </a:r>
            <a:r>
              <a:rPr lang="en-US" sz="2400" b="1" dirty="0" err="1"/>
              <a:t>Partholon</a:t>
            </a:r>
            <a:r>
              <a:rPr lang="en-US" sz="2400" b="1" dirty="0"/>
              <a:t> who reached Ireland after the big flood. He came from Macedonia or central Greece with his wife; his three sons and their wives and three Druids, Fios, </a:t>
            </a:r>
            <a:r>
              <a:rPr lang="en-US" sz="2400" b="1" dirty="0" err="1"/>
              <a:t>Eólas</a:t>
            </a:r>
            <a:r>
              <a:rPr lang="en-US" sz="2400" b="1" dirty="0"/>
              <a:t>, </a:t>
            </a:r>
            <a:r>
              <a:rPr lang="en-US" sz="2400" b="1" dirty="0" err="1"/>
              <a:t>Fochmarc</a:t>
            </a:r>
            <a:r>
              <a:rPr lang="en-US" sz="2400" b="1" dirty="0"/>
              <a:t>. The names of the three druids mean cognition, </a:t>
            </a:r>
            <a:r>
              <a:rPr lang="en-US" sz="2400" b="1" dirty="0" err="1"/>
              <a:t>κnowledge</a:t>
            </a:r>
            <a:r>
              <a:rPr lang="en-US" sz="2400" b="1" dirty="0"/>
              <a:t> and inquiry. </a:t>
            </a:r>
          </a:p>
        </p:txBody>
      </p:sp>
    </p:spTree>
    <p:extLst>
      <p:ext uri="{BB962C8B-B14F-4D97-AF65-F5344CB8AC3E}">
        <p14:creationId xmlns:p14="http://schemas.microsoft.com/office/powerpoint/2010/main" val="3658590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DB7E872B-C707-4633-9EFE-44E6F0DC1CF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715"/>
            <a:ext cx="4164985" cy="5885630"/>
          </a:xfr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E1D1B3E-8E87-46A3-B871-7AC15126F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751992"/>
              </p:ext>
            </p:extLst>
          </p:nvPr>
        </p:nvGraphicFramePr>
        <p:xfrm>
          <a:off x="4164985" y="1464721"/>
          <a:ext cx="7587488" cy="5073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7488">
                  <a:extLst>
                    <a:ext uri="{9D8B030D-6E8A-4147-A177-3AD203B41FA5}">
                      <a16:colId xmlns:a16="http://schemas.microsoft.com/office/drawing/2014/main" val="1807865421"/>
                    </a:ext>
                  </a:extLst>
                </a:gridCol>
              </a:tblGrid>
              <a:tr h="1632047">
                <a:tc>
                  <a:txBody>
                    <a:bodyPr/>
                    <a:lstStyle/>
                    <a:p>
                      <a:r>
                        <a:rPr lang="en-US" dirty="0"/>
                        <a:t>Gives:  Access to land; Makes laws; Provides judgements; Protects the kingdom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Takes:  Assistance; Soldiers; Taxes; Food &amp; Services; Absolute loyalty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307847"/>
                  </a:ext>
                </a:extLst>
              </a:tr>
              <a:tr h="1161993">
                <a:tc>
                  <a:txBody>
                    <a:bodyPr/>
                    <a:lstStyle/>
                    <a:p>
                      <a:r>
                        <a:rPr lang="en-US" dirty="0"/>
                        <a:t>Gives: Loyalty; Administrative Assistance; Land to Knights; Taxes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Takes: Settlement of disputes; Profits; Land from King; 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099487"/>
                  </a:ext>
                </a:extLst>
              </a:tr>
              <a:tr h="1117911">
                <a:tc>
                  <a:txBody>
                    <a:bodyPr/>
                    <a:lstStyle/>
                    <a:p>
                      <a:r>
                        <a:rPr lang="en-US" dirty="0"/>
                        <a:t>Gives: Military service; Local order; Taxes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Takes: Land from Noble; Produce from Peasants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543081"/>
                  </a:ext>
                </a:extLst>
              </a:tr>
              <a:tr h="1161993">
                <a:tc>
                  <a:txBody>
                    <a:bodyPr/>
                    <a:lstStyle/>
                    <a:p>
                      <a:r>
                        <a:rPr lang="en-US" dirty="0"/>
                        <a:t>Gives: Labor; Food; Products; Services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Takes: Protection; Meager leftovers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262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599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D39B94A4-43B5-42DC-AD65-A99505D3AC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" r="301" b="4186"/>
          <a:stretch/>
        </p:blipFill>
        <p:spPr>
          <a:xfrm>
            <a:off x="1981200" y="0"/>
            <a:ext cx="820479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34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77178-23DC-47C4-B8E8-3D741D28B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26772"/>
          </a:xfrm>
        </p:spPr>
        <p:txBody>
          <a:bodyPr/>
          <a:lstStyle/>
          <a:p>
            <a:pPr algn="ctr"/>
            <a:r>
              <a:rPr lang="en-US" dirty="0"/>
              <a:t>Charles “the hammer” </a:t>
            </a:r>
            <a:r>
              <a:rPr lang="en-US" cap="none" dirty="0"/>
              <a:t>wins the </a:t>
            </a:r>
            <a:r>
              <a:rPr lang="en-US" dirty="0"/>
              <a:t>battle of tours</a:t>
            </a:r>
          </a:p>
        </p:txBody>
      </p:sp>
      <p:pic>
        <p:nvPicPr>
          <p:cNvPr id="5" name="Content Placeholder 4" descr="A picture containing wall, indoor, building, clothing&#10;&#10;Description automatically generated">
            <a:extLst>
              <a:ext uri="{FF2B5EF4-FFF2-40B4-BE49-F238E27FC236}">
                <a16:creationId xmlns:a16="http://schemas.microsoft.com/office/drawing/2014/main" id="{0F7662B1-407E-46A1-A95F-65AB8B0F1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" y="1279633"/>
            <a:ext cx="3364992" cy="5598123"/>
          </a:xfr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CBD8197-3D91-4A13-A444-82F31CC66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36" y="1328928"/>
            <a:ext cx="7473266" cy="5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56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80D45-F46B-4484-A254-575E30AFF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46EC51-3B76-46E4-BE89-8C8E596DB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Content Placeholder 10" descr="A picture containing wall, floor, person&#10;&#10;Description automatically generated">
            <a:extLst>
              <a:ext uri="{FF2B5EF4-FFF2-40B4-BE49-F238E27FC236}">
                <a16:creationId xmlns:a16="http://schemas.microsoft.com/office/drawing/2014/main" id="{7C60CE49-FE24-4278-9C26-B1CC6326F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067"/>
          <a:stretch/>
        </p:blipFill>
        <p:spPr>
          <a:xfrm>
            <a:off x="478172" y="601201"/>
            <a:ext cx="3671681" cy="57996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19AC6FC-179B-4A36-87D7-DCE1FC55D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604757"/>
            <a:ext cx="7498616" cy="579604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7A60F-F0BE-421C-8EDF-482A03E96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243" y="1419225"/>
            <a:ext cx="6798608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Pepin “the short” bridges a gap</a:t>
            </a:r>
          </a:p>
        </p:txBody>
      </p:sp>
    </p:spTree>
    <p:extLst>
      <p:ext uri="{BB962C8B-B14F-4D97-AF65-F5344CB8AC3E}">
        <p14:creationId xmlns:p14="http://schemas.microsoft.com/office/powerpoint/2010/main" val="1566445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87B6-1A1C-4B26-97BE-EF256D49A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80" y="49884"/>
            <a:ext cx="11029616" cy="1188720"/>
          </a:xfrm>
        </p:spPr>
        <p:txBody>
          <a:bodyPr/>
          <a:lstStyle/>
          <a:p>
            <a:pPr algn="r"/>
            <a:r>
              <a:rPr lang="en-US" dirty="0"/>
              <a:t>     Harun al-</a:t>
            </a:r>
            <a:r>
              <a:rPr lang="en-US" dirty="0" err="1"/>
              <a:t>rashid</a:t>
            </a:r>
            <a:r>
              <a:rPr lang="en-US" dirty="0"/>
              <a:t> &amp; Scheherazade</a:t>
            </a:r>
          </a:p>
        </p:txBody>
      </p:sp>
      <p:pic>
        <p:nvPicPr>
          <p:cNvPr id="5" name="Content Placeholder 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33D8E8D9-8372-418E-800A-F6413AC9B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66" b="6514"/>
          <a:stretch/>
        </p:blipFill>
        <p:spPr>
          <a:xfrm>
            <a:off x="0" y="21864"/>
            <a:ext cx="5125752" cy="6814272"/>
          </a:xfrm>
        </p:spPr>
      </p:pic>
      <p:pic>
        <p:nvPicPr>
          <p:cNvPr id="7" name="Picture 6" descr="A picture containing water, outdoor, man, person&#10;&#10;Description automatically generated">
            <a:extLst>
              <a:ext uri="{FF2B5EF4-FFF2-40B4-BE49-F238E27FC236}">
                <a16:creationId xmlns:a16="http://schemas.microsoft.com/office/drawing/2014/main" id="{681A9AED-4230-4836-8570-4B11F70EC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38" y="2015402"/>
            <a:ext cx="6877062" cy="48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25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phere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CCDA-D1F1-467A-9478-328A1768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90616"/>
          </a:xfrm>
        </p:spPr>
        <p:txBody>
          <a:bodyPr>
            <a:normAutofit/>
          </a:bodyPr>
          <a:lstStyle/>
          <a:p>
            <a:r>
              <a:rPr lang="en-US" sz="3200" b="1" i="1" dirty="0" err="1"/>
              <a:t>charlemagne</a:t>
            </a:r>
            <a:endParaRPr lang="en-US" sz="3200" b="1" i="1" dirty="0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9D78214-0162-4694-87DF-3F5C24DE8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39" y="1218341"/>
            <a:ext cx="10426262" cy="5639660"/>
          </a:xfrm>
        </p:spPr>
      </p:pic>
    </p:spTree>
    <p:extLst>
      <p:ext uri="{BB962C8B-B14F-4D97-AF65-F5344CB8AC3E}">
        <p14:creationId xmlns:p14="http://schemas.microsoft.com/office/powerpoint/2010/main" val="92704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A71294-C247-450A-BB34-6E68648C9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36A0BA4-6A63-41D3-B0FA-43799ABC4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6038C-CBDB-49B4-84C1-A52ACA7E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009398"/>
            <a:ext cx="6823988" cy="3453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/>
                </a:solidFill>
              </a:rPr>
              <a:t>Clovis, King of the franks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3313D8-D259-4D89-9CE5-14884FB40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19" y="457200"/>
            <a:ext cx="6766560" cy="91439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2FC4C6EC-77CF-47CF-87EC-0BB8A42B8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r="3635"/>
          <a:stretch/>
        </p:blipFill>
        <p:spPr>
          <a:xfrm>
            <a:off x="8140428" y="10"/>
            <a:ext cx="40515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15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ountain&#10;&#10;Description automatically generated">
            <a:extLst>
              <a:ext uri="{FF2B5EF4-FFF2-40B4-BE49-F238E27FC236}">
                <a16:creationId xmlns:a16="http://schemas.microsoft.com/office/drawing/2014/main" id="{319467D2-4119-413F-9290-04444C110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76"/>
            <a:ext cx="12192001" cy="686207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9D57A-FCD2-4BEE-B6C4-7DA68597F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30" y="-117651"/>
            <a:ext cx="11029616" cy="574851"/>
          </a:xfrm>
        </p:spPr>
        <p:txBody>
          <a:bodyPr/>
          <a:lstStyle/>
          <a:p>
            <a:r>
              <a:rPr lang="en-US" dirty="0"/>
              <a:t>Machu </a:t>
            </a:r>
            <a:r>
              <a:rPr lang="en-US" dirty="0" err="1"/>
              <a:t>picchu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095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8DF24-22E8-49D9-B3BD-BA7E53E9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39B088C-88A6-4346-AE39-EDA00F5F7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73" y="3539"/>
            <a:ext cx="5609215" cy="6854461"/>
          </a:xfrm>
        </p:spPr>
      </p:pic>
    </p:spTree>
    <p:extLst>
      <p:ext uri="{BB962C8B-B14F-4D97-AF65-F5344CB8AC3E}">
        <p14:creationId xmlns:p14="http://schemas.microsoft.com/office/powerpoint/2010/main" val="2761446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E439D49-5735-46EA-8C3F-273630D785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2" b="43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61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door&#10;&#10;Description automatically generated">
            <a:extLst>
              <a:ext uri="{FF2B5EF4-FFF2-40B4-BE49-F238E27FC236}">
                <a16:creationId xmlns:a16="http://schemas.microsoft.com/office/drawing/2014/main" id="{321CBD02-9941-494F-875B-7BA96546B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8" r="10710" b="10059"/>
          <a:stretch/>
        </p:blipFill>
        <p:spPr>
          <a:xfrm>
            <a:off x="4858701" y="0"/>
            <a:ext cx="2474598" cy="3462999"/>
          </a:xfrm>
          <a:prstGeom prst="rect">
            <a:avLst/>
          </a:prstGeom>
        </p:spPr>
      </p:pic>
      <p:pic>
        <p:nvPicPr>
          <p:cNvPr id="13" name="Picture 12" descr="A picture containing object, wall&#10;&#10;Description automatically generated">
            <a:extLst>
              <a:ext uri="{FF2B5EF4-FFF2-40B4-BE49-F238E27FC236}">
                <a16:creationId xmlns:a16="http://schemas.microsoft.com/office/drawing/2014/main" id="{AE70D633-D757-4F62-A9BA-9B35B0374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455" y="2749331"/>
            <a:ext cx="3081501" cy="4108668"/>
          </a:xfrm>
          <a:prstGeom prst="rect">
            <a:avLst/>
          </a:prstGeom>
        </p:spPr>
      </p:pic>
      <p:pic>
        <p:nvPicPr>
          <p:cNvPr id="5" name="Picture 4" descr="A large stone statue in front of a house&#10;&#10;Description automatically generated">
            <a:extLst>
              <a:ext uri="{FF2B5EF4-FFF2-40B4-BE49-F238E27FC236}">
                <a16:creationId xmlns:a16="http://schemas.microsoft.com/office/drawing/2014/main" id="{45E13455-6176-42CE-8A6C-9F01DD748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2641" cy="3699481"/>
          </a:xfrm>
          <a:prstGeom prst="rect">
            <a:avLst/>
          </a:prstGeom>
        </p:spPr>
      </p:pic>
      <p:pic>
        <p:nvPicPr>
          <p:cNvPr id="7" name="Picture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38C9AD1-C94C-4FF7-9401-6540C199D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11" name="Picture 10" descr="A close up of a curtain&#10;&#10;Description automatically generated">
            <a:extLst>
              <a:ext uri="{FF2B5EF4-FFF2-40B4-BE49-F238E27FC236}">
                <a16:creationId xmlns:a16="http://schemas.microsoft.com/office/drawing/2014/main" id="{4D66237A-EC80-40A6-85F7-ADAE3CCFE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3658"/>
            <a:ext cx="4272455" cy="320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1EC6-5FE2-43FC-B2AC-5060F5F1F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ack and white photo of a castle&#10;&#10;Description automatically generated">
            <a:extLst>
              <a:ext uri="{FF2B5EF4-FFF2-40B4-BE49-F238E27FC236}">
                <a16:creationId xmlns:a16="http://schemas.microsoft.com/office/drawing/2014/main" id="{09D24691-0F87-4A8A-9A69-62D6745A6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05" y="-8409"/>
            <a:ext cx="6353245" cy="3481578"/>
          </a:xfrm>
        </p:spPr>
      </p:pic>
      <p:pic>
        <p:nvPicPr>
          <p:cNvPr id="7" name="Picture 6" descr="A large stone building&#10;&#10;Description automatically generated">
            <a:extLst>
              <a:ext uri="{FF2B5EF4-FFF2-40B4-BE49-F238E27FC236}">
                <a16:creationId xmlns:a16="http://schemas.microsoft.com/office/drawing/2014/main" id="{C3A9B7A9-9C35-47B8-A118-79B383436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6421"/>
            <a:ext cx="5037292" cy="3481579"/>
          </a:xfrm>
          <a:prstGeom prst="rect">
            <a:avLst/>
          </a:prstGeom>
        </p:spPr>
      </p:pic>
      <p:pic>
        <p:nvPicPr>
          <p:cNvPr id="9" name="Picture 8" descr="A castle with water in front of a building&#10;&#10;Description automatically generated">
            <a:extLst>
              <a:ext uri="{FF2B5EF4-FFF2-40B4-BE49-F238E27FC236}">
                <a16:creationId xmlns:a16="http://schemas.microsoft.com/office/drawing/2014/main" id="{1D3CA802-C99C-4E78-A3D8-3F0A1DB5A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475706"/>
            <a:ext cx="59055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98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86191B5-2583-4B3E-B008-3E5A376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5C4DB5-1B45-490F-A51B-23C9B9A43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C20DDE-67DF-47CA-B658-875EA5D8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B4ED93-D6A4-4A1D-9CA7-A0549AB6D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Frederick &#10;Barbarossa&#10;&#10;">
            <a:extLst>
              <a:ext uri="{FF2B5EF4-FFF2-40B4-BE49-F238E27FC236}">
                <a16:creationId xmlns:a16="http://schemas.microsoft.com/office/drawing/2014/main" id="{E9095D76-A76D-41C8-A338-D84AC9CF3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3" r="1" b="28094"/>
          <a:stretch/>
        </p:blipFill>
        <p:spPr>
          <a:xfrm>
            <a:off x="446534" y="604757"/>
            <a:ext cx="7498616" cy="57960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9C7CFDB-8577-4539-8795-F8B34A30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6F19A-03AD-486C-AE7F-42C7F649E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Frederick barbarossa</a:t>
            </a:r>
          </a:p>
        </p:txBody>
      </p:sp>
    </p:spTree>
    <p:extLst>
      <p:ext uri="{BB962C8B-B14F-4D97-AF65-F5344CB8AC3E}">
        <p14:creationId xmlns:p14="http://schemas.microsoft.com/office/powerpoint/2010/main" val="2348742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07499B-630D-41D8-A1D6-4525A2F68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611786"/>
          </a:xfrm>
        </p:spPr>
        <p:txBody>
          <a:bodyPr/>
          <a:lstStyle/>
          <a:p>
            <a:pPr algn="ctr"/>
            <a:r>
              <a:rPr lang="en-US" dirty="0"/>
              <a:t>Henry ii </a:t>
            </a:r>
            <a:r>
              <a:rPr lang="en-US" dirty="0" err="1"/>
              <a:t>plantagenet</a:t>
            </a:r>
            <a:r>
              <a:rPr lang="en-US" dirty="0"/>
              <a:t>   &amp;   Eleanor of </a:t>
            </a:r>
            <a:r>
              <a:rPr lang="en-US" dirty="0" err="1"/>
              <a:t>acquitaine</a:t>
            </a:r>
            <a:endParaRPr lang="en-US" dirty="0"/>
          </a:p>
        </p:txBody>
      </p:sp>
      <p:pic>
        <p:nvPicPr>
          <p:cNvPr id="8" name="Content Placeholder 7" descr="A person wearing a hat&#10;&#10;Description automatically generated">
            <a:extLst>
              <a:ext uri="{FF2B5EF4-FFF2-40B4-BE49-F238E27FC236}">
                <a16:creationId xmlns:a16="http://schemas.microsoft.com/office/drawing/2014/main" id="{3DEA7F70-3CC7-456C-9F6F-46D2897266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4" y="1341443"/>
            <a:ext cx="4189979" cy="5237473"/>
          </a:xfrm>
        </p:spPr>
      </p:pic>
      <p:pic>
        <p:nvPicPr>
          <p:cNvPr id="10" name="Content Placeholder 9" descr="Eleanor of &#10;Acquitaine">
            <a:extLst>
              <a:ext uri="{FF2B5EF4-FFF2-40B4-BE49-F238E27FC236}">
                <a16:creationId xmlns:a16="http://schemas.microsoft.com/office/drawing/2014/main" id="{30D1F76B-59DF-4F09-9471-46C13D93EA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38" y="1341443"/>
            <a:ext cx="6096191" cy="3456108"/>
          </a:xfrm>
        </p:spPr>
      </p:pic>
    </p:spTree>
    <p:extLst>
      <p:ext uri="{BB962C8B-B14F-4D97-AF65-F5344CB8AC3E}">
        <p14:creationId xmlns:p14="http://schemas.microsoft.com/office/powerpoint/2010/main" val="3893985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Content Placeholder 4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id="{9168EB78-27C0-4850-9812-656C9EFE7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0" r="-1" b="16129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50A76-168A-493B-9716-219925B9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23" y="850791"/>
            <a:ext cx="3202016" cy="41982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&amp;  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Thomas </a:t>
            </a:r>
            <a:r>
              <a:rPr lang="en-US" sz="3600" cap="none" dirty="0">
                <a:solidFill>
                  <a:srgbClr val="FFFFFF"/>
                </a:solidFill>
              </a:rPr>
              <a:t>á</a:t>
            </a:r>
            <a:r>
              <a:rPr lang="en-US" sz="3600" dirty="0">
                <a:solidFill>
                  <a:srgbClr val="FFFFFF"/>
                </a:solidFill>
              </a:rPr>
              <a:t> becket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8053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24E1A04-39B9-40B4-9262-CDD9ED75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1B9858-A5E9-4EB2-830E-72BB81A84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3B291D-F718-46F4-AF9D-812BD0032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261C36-54A7-4257-8145-A85D30C0E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AF445D0-CF55-4D08-A1AE-931110371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9399B8-BBB0-4193-BE7B-7EB62CA23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325" y="457199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8CBFE7-2992-45B4-A394-82AD70972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8621" y="457199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866A5C-9F51-4124-A6FD-AB58720F2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8938" y="453642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9487F94-6384-4C79-898C-2182146BCB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0" r="1" b="14307"/>
          <a:stretch/>
        </p:blipFill>
        <p:spPr>
          <a:xfrm>
            <a:off x="446533" y="641101"/>
            <a:ext cx="3703322" cy="5749463"/>
          </a:xfrm>
          <a:prstGeom prst="rect">
            <a:avLst/>
          </a:prstGeom>
        </p:spPr>
      </p:pic>
      <p:pic>
        <p:nvPicPr>
          <p:cNvPr id="9" name="Content Placeholder 8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id="{A4556AF2-3078-4D93-AAD1-8DAF47EE03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4" r="20062" b="2"/>
          <a:stretch/>
        </p:blipFill>
        <p:spPr>
          <a:xfrm>
            <a:off x="4241830" y="641102"/>
            <a:ext cx="3710111" cy="3465902"/>
          </a:xfrm>
          <a:prstGeom prst="rect">
            <a:avLst/>
          </a:prstGeom>
        </p:spPr>
      </p:pic>
      <p:pic>
        <p:nvPicPr>
          <p:cNvPr id="11" name="Picture 10" descr="A person wearing a hat&#10;&#10;Description automatically generated">
            <a:extLst>
              <a:ext uri="{FF2B5EF4-FFF2-40B4-BE49-F238E27FC236}">
                <a16:creationId xmlns:a16="http://schemas.microsoft.com/office/drawing/2014/main" id="{0E3A9068-89A3-41C0-BCDD-F1D57E09F1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 r="20871" b="3"/>
          <a:stretch/>
        </p:blipFill>
        <p:spPr>
          <a:xfrm>
            <a:off x="8049986" y="641101"/>
            <a:ext cx="3702272" cy="34659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611EEE4-B19B-462B-9B23-C4704CAF3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8621" y="4199466"/>
            <a:ext cx="7501436" cy="219109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550C8-AC0A-4FA5-85AC-6D5AC3341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811" y="4650269"/>
            <a:ext cx="7198253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FFFFF"/>
                </a:solidFill>
              </a:rPr>
              <a:t>&amp;   Richard Coeur </a:t>
            </a:r>
            <a:r>
              <a:rPr lang="en-US" sz="3600" cap="none" dirty="0">
                <a:solidFill>
                  <a:srgbClr val="FFFFFF"/>
                </a:solidFill>
              </a:rPr>
              <a:t>de</a:t>
            </a:r>
            <a:r>
              <a:rPr lang="en-US" sz="3600" dirty="0">
                <a:solidFill>
                  <a:srgbClr val="FFFFFF"/>
                </a:solidFill>
              </a:rPr>
              <a:t> lion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&amp;   john</a:t>
            </a:r>
          </a:p>
        </p:txBody>
      </p:sp>
    </p:spTree>
    <p:extLst>
      <p:ext uri="{BB962C8B-B14F-4D97-AF65-F5344CB8AC3E}">
        <p14:creationId xmlns:p14="http://schemas.microsoft.com/office/powerpoint/2010/main" val="1575431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bg1"/>
          </a:fgClr>
          <a:bgClr>
            <a:srgbClr val="C00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9C67F944-A8A6-490F-9B45-F28BC7D85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69" y="0"/>
            <a:ext cx="9459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3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Content Placeholder 4" descr="A person wearing a costume&#10;&#10;Description automatically generated">
            <a:extLst>
              <a:ext uri="{FF2B5EF4-FFF2-40B4-BE49-F238E27FC236}">
                <a16:creationId xmlns:a16="http://schemas.microsoft.com/office/drawing/2014/main" id="{93916752-EAA5-4B88-874C-5611DAE77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23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CC41F-995E-47B5-932E-04FAB55A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23" y="850791"/>
            <a:ext cx="3202016" cy="4198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Justinian &amp; Belisarius – byzantine powers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1847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people standing in front of a tower&#10;&#10;Description automatically generated">
            <a:extLst>
              <a:ext uri="{FF2B5EF4-FFF2-40B4-BE49-F238E27FC236}">
                <a16:creationId xmlns:a16="http://schemas.microsoft.com/office/drawing/2014/main" id="{B9A9FDB0-BC29-45DB-ACD8-1D722335F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56"/>
            <a:ext cx="5139560" cy="6852746"/>
          </a:xfrm>
        </p:spPr>
      </p:pic>
      <p:pic>
        <p:nvPicPr>
          <p:cNvPr id="10" name="Picture 9" descr="A large stone building&#10;&#10;Description automatically generated">
            <a:extLst>
              <a:ext uri="{FF2B5EF4-FFF2-40B4-BE49-F238E27FC236}">
                <a16:creationId xmlns:a16="http://schemas.microsoft.com/office/drawing/2014/main" id="{082C6683-69A3-4943-ADC1-8A2771D36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10" y="0"/>
            <a:ext cx="6847490" cy="51356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7AFA886-782A-4A81-BF13-9998B46F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510" y="117572"/>
            <a:ext cx="4017211" cy="602388"/>
          </a:xfrm>
        </p:spPr>
        <p:txBody>
          <a:bodyPr/>
          <a:lstStyle/>
          <a:p>
            <a:r>
              <a:rPr lang="en-US" dirty="0"/>
              <a:t>Campanile </a:t>
            </a:r>
            <a:r>
              <a:rPr lang="en-US" cap="none" dirty="0"/>
              <a:t>of</a:t>
            </a:r>
            <a:r>
              <a:rPr lang="en-US" dirty="0"/>
              <a:t> </a:t>
            </a:r>
            <a:r>
              <a:rPr lang="en-US" dirty="0" err="1"/>
              <a:t>pisa</a:t>
            </a:r>
            <a:endParaRPr lang="en-US" dirty="0"/>
          </a:p>
        </p:txBody>
      </p:sp>
      <p:pic>
        <p:nvPicPr>
          <p:cNvPr id="12" name="Picture 11" descr="A large stone building&#10;&#10;Description automatically generated">
            <a:extLst>
              <a:ext uri="{FF2B5EF4-FFF2-40B4-BE49-F238E27FC236}">
                <a16:creationId xmlns:a16="http://schemas.microsoft.com/office/drawing/2014/main" id="{B7FBB2E8-B8F2-4548-BAD5-6F8969456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360" y="4190480"/>
            <a:ext cx="2000640" cy="266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37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Cathedral in Chartres, France">
            <a:extLst>
              <a:ext uri="{FF2B5EF4-FFF2-40B4-BE49-F238E27FC236}">
                <a16:creationId xmlns:a16="http://schemas.microsoft.com/office/drawing/2014/main" id="{6DDC9E63-B07D-496D-B795-3A453872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648038"/>
          </a:xfrm>
        </p:spPr>
        <p:txBody>
          <a:bodyPr/>
          <a:lstStyle/>
          <a:p>
            <a:r>
              <a:rPr lang="en-US" dirty="0"/>
              <a:t>Chartres cathedral</a:t>
            </a:r>
          </a:p>
        </p:txBody>
      </p:sp>
      <p:pic>
        <p:nvPicPr>
          <p:cNvPr id="8" name="Content Placeholder 7" descr="A large clock tower in front of a church&#10;&#10;Description automatically generated">
            <a:extLst>
              <a:ext uri="{FF2B5EF4-FFF2-40B4-BE49-F238E27FC236}">
                <a16:creationId xmlns:a16="http://schemas.microsoft.com/office/drawing/2014/main" id="{CD3ACFC4-6145-4DF1-A3C3-AA2A6E95E6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3" y="1447175"/>
            <a:ext cx="5307193" cy="5307193"/>
          </a:xfrm>
        </p:spPr>
      </p:pic>
      <p:pic>
        <p:nvPicPr>
          <p:cNvPr id="10" name="Content Placeholder 9" descr="A large stone building&#10;&#10;Description automatically generated">
            <a:extLst>
              <a:ext uri="{FF2B5EF4-FFF2-40B4-BE49-F238E27FC236}">
                <a16:creationId xmlns:a16="http://schemas.microsoft.com/office/drawing/2014/main" id="{D100404C-535F-4E11-9B08-FA8894CAA1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86" y="1038403"/>
            <a:ext cx="6312365" cy="4822648"/>
          </a:xfrm>
        </p:spPr>
      </p:pic>
    </p:spTree>
    <p:extLst>
      <p:ext uri="{BB962C8B-B14F-4D97-AF65-F5344CB8AC3E}">
        <p14:creationId xmlns:p14="http://schemas.microsoft.com/office/powerpoint/2010/main" val="3447424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BC6B7-B07B-48DC-A8AA-AF7FC58E7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60884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Genghis khan  (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</a:t>
            </a:r>
            <a:r>
              <a:rPr lang="en-US" sz="2000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emujin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pic>
        <p:nvPicPr>
          <p:cNvPr id="5" name="Content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264EE54-B68A-465B-B1D2-1A9E71D2C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04" y="1426816"/>
            <a:ext cx="6981333" cy="5431183"/>
          </a:xfrm>
        </p:spPr>
      </p:pic>
    </p:spTree>
    <p:extLst>
      <p:ext uri="{BB962C8B-B14F-4D97-AF65-F5344CB8AC3E}">
        <p14:creationId xmlns:p14="http://schemas.microsoft.com/office/powerpoint/2010/main" val="3076490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9F504-8487-49ED-BDF6-2EC57454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99924"/>
          </a:xfrm>
        </p:spPr>
        <p:txBody>
          <a:bodyPr/>
          <a:lstStyle/>
          <a:p>
            <a:r>
              <a:rPr lang="en-US" dirty="0"/>
              <a:t>St. </a:t>
            </a:r>
            <a:r>
              <a:rPr lang="en-US" dirty="0" err="1"/>
              <a:t>francis</a:t>
            </a:r>
            <a:r>
              <a:rPr lang="en-US" dirty="0"/>
              <a:t> of </a:t>
            </a:r>
            <a:r>
              <a:rPr lang="en-US" dirty="0" err="1"/>
              <a:t>assisi</a:t>
            </a:r>
            <a:endParaRPr lang="en-US" dirty="0"/>
          </a:p>
        </p:txBody>
      </p:sp>
      <p:pic>
        <p:nvPicPr>
          <p:cNvPr id="5" name="Content Placeholder 4" descr="A picture containing tree, grass, man, mammal&#10;&#10;Description automatically generated">
            <a:extLst>
              <a:ext uri="{FF2B5EF4-FFF2-40B4-BE49-F238E27FC236}">
                <a16:creationId xmlns:a16="http://schemas.microsoft.com/office/drawing/2014/main" id="{A8A8D942-2D10-4412-8D03-AB98875BC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88" y="702156"/>
            <a:ext cx="7923312" cy="5942484"/>
          </a:xfrm>
        </p:spPr>
      </p:pic>
    </p:spTree>
    <p:extLst>
      <p:ext uri="{BB962C8B-B14F-4D97-AF65-F5344CB8AC3E}">
        <p14:creationId xmlns:p14="http://schemas.microsoft.com/office/powerpoint/2010/main" val="2627374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2CB340-8E5D-4365-80D0-AFC09019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538310"/>
          </a:xfrm>
        </p:spPr>
        <p:txBody>
          <a:bodyPr/>
          <a:lstStyle/>
          <a:p>
            <a:r>
              <a:rPr lang="en-US" dirty="0"/>
              <a:t>Alexander </a:t>
            </a:r>
            <a:r>
              <a:rPr lang="en-US" dirty="0" err="1"/>
              <a:t>nevski</a:t>
            </a:r>
            <a:endParaRPr lang="en-US" dirty="0"/>
          </a:p>
        </p:txBody>
      </p:sp>
      <p:pic>
        <p:nvPicPr>
          <p:cNvPr id="5" name="Content Placeholder 4" descr="A person wearing a hat&#10;&#10;Description automatically generated">
            <a:extLst>
              <a:ext uri="{FF2B5EF4-FFF2-40B4-BE49-F238E27FC236}">
                <a16:creationId xmlns:a16="http://schemas.microsoft.com/office/drawing/2014/main" id="{6243B9C6-71B8-4FD9-B4AA-93384266C8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" y="1233071"/>
            <a:ext cx="4361374" cy="5192113"/>
          </a:xfrm>
        </p:spPr>
      </p:pic>
      <p:pic>
        <p:nvPicPr>
          <p:cNvPr id="9" name="Content Placeholder 8" descr="A large white building&#10;&#10;Description automatically generated">
            <a:extLst>
              <a:ext uri="{FF2B5EF4-FFF2-40B4-BE49-F238E27FC236}">
                <a16:creationId xmlns:a16="http://schemas.microsoft.com/office/drawing/2014/main" id="{821D519F-0795-4921-9103-6000454ED5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1" y="1306945"/>
            <a:ext cx="7313082" cy="4910975"/>
          </a:xfrm>
        </p:spPr>
      </p:pic>
    </p:spTree>
    <p:extLst>
      <p:ext uri="{BB962C8B-B14F-4D97-AF65-F5344CB8AC3E}">
        <p14:creationId xmlns:p14="http://schemas.microsoft.com/office/powerpoint/2010/main" val="3502743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4C5BA80D-4018-4DFB-93E6-AA0235DDF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288" y="3019647"/>
            <a:ext cx="8166712" cy="3838354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8C94B1B-C625-439E-A8B2-7089FE473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6" y="264455"/>
            <a:ext cx="7155573" cy="2755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F3174E-5645-4999-880B-8730B85F0743}"/>
              </a:ext>
            </a:extLst>
          </p:cNvPr>
          <p:cNvSpPr txBox="1"/>
          <p:nvPr/>
        </p:nvSpPr>
        <p:spPr>
          <a:xfrm>
            <a:off x="531627" y="3177225"/>
            <a:ext cx="28495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Scientific                                     </a:t>
            </a:r>
          </a:p>
          <a:p>
            <a:r>
              <a:rPr lang="en-US" sz="3600" b="1" dirty="0"/>
              <a:t>       Method</a:t>
            </a:r>
          </a:p>
          <a:p>
            <a:r>
              <a:rPr lang="en-US" sz="3600" b="1" dirty="0"/>
              <a:t>Optics</a:t>
            </a:r>
          </a:p>
          <a:p>
            <a:r>
              <a:rPr lang="en-US" sz="3600" b="1" dirty="0"/>
              <a:t>Air </a:t>
            </a:r>
          </a:p>
          <a:p>
            <a:r>
              <a:rPr lang="en-US" sz="3600" b="1" dirty="0"/>
              <a:t>     Pressure</a:t>
            </a:r>
          </a:p>
          <a:p>
            <a:r>
              <a:rPr lang="en-US" sz="3600" b="1" dirty="0"/>
              <a:t>Gunpowder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177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3B48AF3-D611-4AFE-8DB7-A6FE2B64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519D4A8-4C94-490B-AEA0-3BEF20C1A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6F38636-68E6-4366-B3BE-E1D4A80D5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7142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DFAEBF-B728-4ABC-ACD2-04B493BF0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4F8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63576-59D4-421D-96AD-DEF0BC506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2AB0EF7-4532-48F4-A87C-16AC639C1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5873675"/>
            <a:ext cx="11260667" cy="516889"/>
          </a:xfrm>
          <a:prstGeom prst="rect">
            <a:avLst/>
          </a:prstGeom>
          <a:solidFill>
            <a:srgbClr val="714254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5507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Content Placeholder 4" descr="An old photo of a person&#10;&#10;Description automatically generated">
            <a:extLst>
              <a:ext uri="{FF2B5EF4-FFF2-40B4-BE49-F238E27FC236}">
                <a16:creationId xmlns:a16="http://schemas.microsoft.com/office/drawing/2014/main" id="{DB9706DC-C56F-4C0F-978F-5B1CFE724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258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190CA-612B-4910-AC85-1FFC3FAA3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23" y="850791"/>
            <a:ext cx="3202016" cy="4198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Thomas 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        Aquinas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i="1" dirty="0">
                <a:solidFill>
                  <a:srgbClr val="FFFFFF"/>
                </a:solidFill>
              </a:rPr>
              <a:t>S</a:t>
            </a:r>
            <a:r>
              <a:rPr lang="en-US" sz="3600" i="1" cap="none" dirty="0">
                <a:solidFill>
                  <a:srgbClr val="FFFFFF"/>
                </a:solidFill>
              </a:rPr>
              <a:t>umma</a:t>
            </a:r>
            <a:r>
              <a:rPr lang="en-US" sz="3600" i="1" dirty="0">
                <a:solidFill>
                  <a:srgbClr val="FFFFFF"/>
                </a:solidFill>
              </a:rPr>
              <a:t> </a:t>
            </a:r>
            <a:br>
              <a:rPr lang="en-US" sz="3600" i="1" dirty="0">
                <a:solidFill>
                  <a:srgbClr val="FFFFFF"/>
                </a:solidFill>
              </a:rPr>
            </a:br>
            <a:r>
              <a:rPr lang="en-US" sz="3600" i="1" dirty="0">
                <a:solidFill>
                  <a:srgbClr val="FFFFFF"/>
                </a:solidFill>
              </a:rPr>
              <a:t>     </a:t>
            </a:r>
            <a:r>
              <a:rPr lang="en-US" sz="3600" i="1" dirty="0" err="1">
                <a:solidFill>
                  <a:srgbClr val="FFFFFF"/>
                </a:solidFill>
              </a:rPr>
              <a:t>t</a:t>
            </a:r>
            <a:r>
              <a:rPr lang="en-US" sz="3600" i="1" cap="none" dirty="0" err="1">
                <a:solidFill>
                  <a:srgbClr val="FFFFFF"/>
                </a:solidFill>
              </a:rPr>
              <a:t>heologica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8141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418F9-B1A3-4097-9C97-E1C9F3149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7DDA9FA-AB4F-48C6-89E0-4B7D1EA14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r="1" b="30548"/>
          <a:stretch/>
        </p:blipFill>
        <p:spPr>
          <a:xfrm>
            <a:off x="446533" y="457201"/>
            <a:ext cx="7595655" cy="58564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5E8ED2-C3EC-40AD-BDB9-27E589B52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457202"/>
            <a:ext cx="3615593" cy="585973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49686B-C117-47ED-8E84-E64D82419806}"/>
              </a:ext>
            </a:extLst>
          </p:cNvPr>
          <p:cNvSpPr txBox="1"/>
          <p:nvPr/>
        </p:nvSpPr>
        <p:spPr>
          <a:xfrm>
            <a:off x="8188082" y="1631104"/>
            <a:ext cx="35573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  </a:t>
            </a: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Dante Alighieri</a:t>
            </a:r>
          </a:p>
          <a:p>
            <a:endParaRPr 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sz="36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Divine Comedy</a:t>
            </a:r>
          </a:p>
        </p:txBody>
      </p:sp>
    </p:spTree>
    <p:extLst>
      <p:ext uri="{BB962C8B-B14F-4D97-AF65-F5344CB8AC3E}">
        <p14:creationId xmlns:p14="http://schemas.microsoft.com/office/powerpoint/2010/main" val="3532523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2BB43-1E8B-40A7-9733-9AEE76BF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2499BD-C67D-4CD4-9747-4DCC7EF1F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D02CAC-A533-4E24-84A6-B3171E16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DBAF48-B17B-4AA7-9E99-4EC0C990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A picture containing text, book, photo&#10;&#10;Description automatically generated">
            <a:extLst>
              <a:ext uri="{FF2B5EF4-FFF2-40B4-BE49-F238E27FC236}">
                <a16:creationId xmlns:a16="http://schemas.microsoft.com/office/drawing/2014/main" id="{5FECCA89-A9F3-4401-A160-6585FEED1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4" r="930" b="-2"/>
          <a:stretch/>
        </p:blipFill>
        <p:spPr>
          <a:xfrm>
            <a:off x="1" y="10"/>
            <a:ext cx="4637078" cy="6857530"/>
          </a:xfrm>
          <a:prstGeom prst="rect">
            <a:avLst/>
          </a:prstGeom>
        </p:spPr>
      </p:pic>
      <p:pic>
        <p:nvPicPr>
          <p:cNvPr id="5" name="Content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5087FF4-D1C1-4A42-9A23-7C58CE02C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1"/>
          <a:stretch/>
        </p:blipFill>
        <p:spPr>
          <a:xfrm>
            <a:off x="4628829" y="10"/>
            <a:ext cx="7563171" cy="42669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57E30F7-3253-4621-AB18-6A383D3A3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67831"/>
            <a:ext cx="7552502" cy="2590169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53BE8-87C9-43B4-B40C-18EA7D89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842" y="4571122"/>
            <a:ext cx="6591957" cy="18296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Robert Bruce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&amp;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William </a:t>
            </a:r>
            <a:r>
              <a:rPr lang="en-US" sz="3600" dirty="0" err="1">
                <a:solidFill>
                  <a:srgbClr val="FFFFFF"/>
                </a:solidFill>
              </a:rPr>
              <a:t>wallace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05829B-9491-4F93-8853-9BCABA78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498" y="4220158"/>
            <a:ext cx="7554921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F966F2-031A-4EA8-B214-62BED34F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135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44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0C97E5C-C165-417B-BBDE-6701E226B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D0E1C6-221C-4835-B0D4-24184F6B6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7DB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8F2782-0AD1-4AB6-BBB8-3BA1BB416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water, sky, nature&#10;&#10;Description automatically generated">
            <a:extLst>
              <a:ext uri="{FF2B5EF4-FFF2-40B4-BE49-F238E27FC236}">
                <a16:creationId xmlns:a16="http://schemas.microsoft.com/office/drawing/2014/main" id="{5E209553-7352-4A91-9A38-93B278331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9" b="23818"/>
          <a:stretch/>
        </p:blipFill>
        <p:spPr>
          <a:xfrm>
            <a:off x="2487203" y="643466"/>
            <a:ext cx="7192826" cy="554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20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5729A4-6F0F-4423-AD0C-EF27345E6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CB79E-F775-42E6-994C-D5FA8C17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AB5B94-95EF-4963-859C-1FA406D62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418F9-B1A3-4097-9C97-E1C9F3149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Content Placeholder 4" descr="A large stone building&#10;&#10;Description automatically generated">
            <a:extLst>
              <a:ext uri="{FF2B5EF4-FFF2-40B4-BE49-F238E27FC236}">
                <a16:creationId xmlns:a16="http://schemas.microsoft.com/office/drawing/2014/main" id="{D3D044CA-4116-418C-A13E-5572B1E26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" r="-1" b="2125"/>
          <a:stretch/>
        </p:blipFill>
        <p:spPr>
          <a:xfrm>
            <a:off x="446533" y="457201"/>
            <a:ext cx="7595655" cy="58564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B5E8ED2-C3EC-40AD-BDB9-27E589B52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457202"/>
            <a:ext cx="3615593" cy="5859734"/>
          </a:xfrm>
          <a:prstGeom prst="rect">
            <a:avLst/>
          </a:prstGeom>
          <a:solidFill>
            <a:srgbClr val="3A3E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9FFAE5-FCB3-4E25-91F1-B2D7EEA875A3}"/>
              </a:ext>
            </a:extLst>
          </p:cNvPr>
          <p:cNvSpPr txBox="1"/>
          <p:nvPr/>
        </p:nvSpPr>
        <p:spPr>
          <a:xfrm>
            <a:off x="8488721" y="2020186"/>
            <a:ext cx="2717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Hagia</a:t>
            </a:r>
          </a:p>
          <a:p>
            <a:r>
              <a:rPr lang="en-US" sz="6000" b="1" dirty="0">
                <a:solidFill>
                  <a:schemeClr val="bg1"/>
                </a:solidFill>
              </a:rPr>
              <a:t>Sophia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81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D9C196-56A3-4D2B-B250-2501F51B4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6EBF77-A535-4798-83D5-C5D9C36BF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2"/>
            <a:ext cx="7592567" cy="5856457"/>
          </a:xfrm>
          <a:prstGeom prst="rect">
            <a:avLst/>
          </a:prstGeom>
          <a:noFill/>
          <a:ln w="9525">
            <a:solidFill>
              <a:srgbClr val="6345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D41CD2E8-99D7-46E5-AA3A-33249AB7F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 r="-1" b="37088"/>
          <a:stretch/>
        </p:blipFill>
        <p:spPr>
          <a:xfrm>
            <a:off x="285777" y="0"/>
            <a:ext cx="7537660" cy="6858000"/>
          </a:xfrm>
          <a:prstGeom prst="rect">
            <a:avLst/>
          </a:prstGeom>
          <a:ln>
            <a:noFill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DB2DB23-D2D0-4E56-A97D-E9B80FD3E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457202"/>
            <a:ext cx="3615593" cy="5859734"/>
          </a:xfrm>
          <a:prstGeom prst="rect">
            <a:avLst/>
          </a:prstGeom>
          <a:solidFill>
            <a:srgbClr val="63453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6B643-923C-4D1B-84F7-9430BCA2CD80}"/>
              </a:ext>
            </a:extLst>
          </p:cNvPr>
          <p:cNvSpPr txBox="1"/>
          <p:nvPr/>
        </p:nvSpPr>
        <p:spPr>
          <a:xfrm>
            <a:off x="8784688" y="2047933"/>
            <a:ext cx="21226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Mosaic</a:t>
            </a:r>
          </a:p>
        </p:txBody>
      </p:sp>
    </p:spTree>
    <p:extLst>
      <p:ext uri="{BB962C8B-B14F-4D97-AF65-F5344CB8AC3E}">
        <p14:creationId xmlns:p14="http://schemas.microsoft.com/office/powerpoint/2010/main" val="293850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B8063-9E8F-4DF8-BE40-04BA55C5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87732"/>
          </a:xfrm>
        </p:spPr>
        <p:txBody>
          <a:bodyPr/>
          <a:lstStyle/>
          <a:p>
            <a:pPr algn="ctr"/>
            <a:r>
              <a:rPr lang="en-US" dirty="0"/>
              <a:t>The age of chivalry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66C6C-EE25-45C9-8AC7-53582A12C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Page – </a:t>
            </a:r>
            <a:r>
              <a:rPr lang="en-US" sz="2800" dirty="0"/>
              <a:t>Age 7 - 14</a:t>
            </a:r>
            <a:endParaRPr lang="en-US" sz="4400" dirty="0"/>
          </a:p>
          <a:p>
            <a:r>
              <a:rPr lang="en-US" sz="4400" dirty="0"/>
              <a:t>Esquire – </a:t>
            </a:r>
            <a:r>
              <a:rPr lang="en-US" sz="2800" dirty="0"/>
              <a:t>Age 14 - 21</a:t>
            </a:r>
            <a:endParaRPr lang="en-US" sz="4400" dirty="0"/>
          </a:p>
          <a:p>
            <a:r>
              <a:rPr lang="en-US" sz="4400" dirty="0"/>
              <a:t>Knight – </a:t>
            </a:r>
            <a:r>
              <a:rPr lang="en-US" sz="3200" dirty="0"/>
              <a:t>the homage</a:t>
            </a:r>
            <a:endParaRPr lang="en-US" sz="4400" dirty="0"/>
          </a:p>
          <a:p>
            <a:pPr lvl="1"/>
            <a:r>
              <a:rPr lang="en-US" sz="4000" dirty="0"/>
              <a:t>Knight-errant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54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570B1-7C6B-4EEC-82EA-413F64B9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8526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L</a:t>
            </a:r>
            <a:r>
              <a:rPr lang="en-US" sz="4000" cap="none" dirty="0"/>
              <a:t>e</a:t>
            </a:r>
            <a:r>
              <a:rPr lang="en-US" sz="4000" dirty="0"/>
              <a:t> </a:t>
            </a:r>
            <a:r>
              <a:rPr lang="en-US" sz="4000" dirty="0" err="1"/>
              <a:t>morte</a:t>
            </a:r>
            <a:r>
              <a:rPr lang="en-US" sz="4000" dirty="0"/>
              <a:t> </a:t>
            </a:r>
            <a:r>
              <a:rPr lang="en-US" sz="4000" cap="none" dirty="0" err="1"/>
              <a:t>d</a:t>
            </a:r>
            <a:r>
              <a:rPr lang="en-US" sz="4000" dirty="0" err="1"/>
              <a:t>’arthur</a:t>
            </a:r>
            <a:endParaRPr lang="en-US" sz="4000" dirty="0"/>
          </a:p>
        </p:txBody>
      </p:sp>
      <p:pic>
        <p:nvPicPr>
          <p:cNvPr id="5" name="Content Placeholder 4" descr="A castle on a cloudy day&#10;&#10;Description automatically generated">
            <a:extLst>
              <a:ext uri="{FF2B5EF4-FFF2-40B4-BE49-F238E27FC236}">
                <a16:creationId xmlns:a16="http://schemas.microsoft.com/office/drawing/2014/main" id="{E311C6C1-7743-4B8F-BCDD-9A25D01DD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687" y="1402080"/>
            <a:ext cx="8183877" cy="5455919"/>
          </a:xfrm>
        </p:spPr>
      </p:pic>
    </p:spTree>
    <p:extLst>
      <p:ext uri="{BB962C8B-B14F-4D97-AF65-F5344CB8AC3E}">
        <p14:creationId xmlns:p14="http://schemas.microsoft.com/office/powerpoint/2010/main" val="2002316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207B7B-5C57-458C-BE38-95D2CD765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770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5" y="0"/>
            <a:ext cx="465429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3B909-7FF5-45F4-883B-86FD5B53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The role of chess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CBADB09B-64F8-4BA4-ABEE-3ABC33C31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3" y="172996"/>
            <a:ext cx="6589216" cy="65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8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3641"/>
      </a:dk2>
      <a:lt2>
        <a:srgbClr val="E8E4E2"/>
      </a:lt2>
      <a:accent1>
        <a:srgbClr val="26B5B0"/>
      </a:accent1>
      <a:accent2>
        <a:srgbClr val="1D8BCF"/>
      </a:accent2>
      <a:accent3>
        <a:srgbClr val="2F53E1"/>
      </a:accent3>
      <a:accent4>
        <a:srgbClr val="CF1D31"/>
      </a:accent4>
      <a:accent5>
        <a:srgbClr val="E1662F"/>
      </a:accent5>
      <a:accent6>
        <a:srgbClr val="CA9A1C"/>
      </a:accent6>
      <a:hlink>
        <a:srgbClr val="BC6D3C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282</Words>
  <Application>Microsoft Office PowerPoint</Application>
  <PresentationFormat>Widescreen</PresentationFormat>
  <Paragraphs>57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Gill Sans MT</vt:lpstr>
      <vt:lpstr>Wingdings 2</vt:lpstr>
      <vt:lpstr>DividendVTI</vt:lpstr>
      <vt:lpstr>The Middle Ages</vt:lpstr>
      <vt:lpstr>Clovis, King of the franks</vt:lpstr>
      <vt:lpstr>Justinian &amp; Belisarius – byzantine powers</vt:lpstr>
      <vt:lpstr>PowerPoint Presentation</vt:lpstr>
      <vt:lpstr>PowerPoint Presentation</vt:lpstr>
      <vt:lpstr>PowerPoint Presentation</vt:lpstr>
      <vt:lpstr>The age of chivalry</vt:lpstr>
      <vt:lpstr>Le morte d’arthur</vt:lpstr>
      <vt:lpstr>The role of chess</vt:lpstr>
      <vt:lpstr>The role of chess</vt:lpstr>
      <vt:lpstr>Muhammad &amp; islam</vt:lpstr>
      <vt:lpstr>Norse mythology</vt:lpstr>
      <vt:lpstr>Druid priests</vt:lpstr>
      <vt:lpstr>PowerPoint Presentation</vt:lpstr>
      <vt:lpstr>PowerPoint Presentation</vt:lpstr>
      <vt:lpstr>Charles “the hammer” wins the battle of tours</vt:lpstr>
      <vt:lpstr>Pepin “the short” bridges a gap</vt:lpstr>
      <vt:lpstr>     Harun al-rashid &amp; Scheherazade</vt:lpstr>
      <vt:lpstr>charlemagne</vt:lpstr>
      <vt:lpstr>Machu picchu</vt:lpstr>
      <vt:lpstr>PowerPoint Presentation</vt:lpstr>
      <vt:lpstr>PowerPoint Presentation</vt:lpstr>
      <vt:lpstr>PowerPoint Presentation</vt:lpstr>
      <vt:lpstr>PowerPoint Presentation</vt:lpstr>
      <vt:lpstr>Frederick barbarossa</vt:lpstr>
      <vt:lpstr>Henry ii plantagenet   &amp;   Eleanor of acquitaine</vt:lpstr>
      <vt:lpstr>&amp;    Thomas á becket</vt:lpstr>
      <vt:lpstr>&amp;   Richard Coeur de lion  &amp;   john</vt:lpstr>
      <vt:lpstr>PowerPoint Presentation</vt:lpstr>
      <vt:lpstr>Campanile of pisa</vt:lpstr>
      <vt:lpstr>Chartres cathedral</vt:lpstr>
      <vt:lpstr>Genghis khan  (Temujin)</vt:lpstr>
      <vt:lpstr>St. francis of assisi</vt:lpstr>
      <vt:lpstr>Alexander nevski</vt:lpstr>
      <vt:lpstr>PowerPoint Presentation</vt:lpstr>
      <vt:lpstr>PowerPoint Presentation</vt:lpstr>
      <vt:lpstr>Thomas           Aquinas  Summa       theologica</vt:lpstr>
      <vt:lpstr>PowerPoint Presentation</vt:lpstr>
      <vt:lpstr>Robert Bruce &amp; William wallace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Middle Ages</dc:title>
  <dc:creator>user</dc:creator>
  <cp:lastModifiedBy>user</cp:lastModifiedBy>
  <cp:revision>11</cp:revision>
  <dcterms:created xsi:type="dcterms:W3CDTF">2019-08-03T16:35:44Z</dcterms:created>
  <dcterms:modified xsi:type="dcterms:W3CDTF">2019-08-03T19:01:16Z</dcterms:modified>
</cp:coreProperties>
</file>