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0" r:id="rId6"/>
    <p:sldId id="262" r:id="rId7"/>
    <p:sldId id="291" r:id="rId8"/>
    <p:sldId id="263" r:id="rId9"/>
    <p:sldId id="264" r:id="rId10"/>
    <p:sldId id="276" r:id="rId11"/>
    <p:sldId id="277" r:id="rId12"/>
    <p:sldId id="278" r:id="rId13"/>
    <p:sldId id="279" r:id="rId14"/>
    <p:sldId id="290" r:id="rId15"/>
    <p:sldId id="280" r:id="rId16"/>
    <p:sldId id="266" r:id="rId17"/>
    <p:sldId id="281" r:id="rId18"/>
    <p:sldId id="282" r:id="rId19"/>
    <p:sldId id="267" r:id="rId20"/>
    <p:sldId id="286" r:id="rId21"/>
    <p:sldId id="287" r:id="rId22"/>
    <p:sldId id="288" r:id="rId23"/>
    <p:sldId id="257" r:id="rId24"/>
    <p:sldId id="293" r:id="rId25"/>
    <p:sldId id="292" r:id="rId26"/>
    <p:sldId id="294" r:id="rId27"/>
    <p:sldId id="297" r:id="rId28"/>
    <p:sldId id="295" r:id="rId29"/>
    <p:sldId id="29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1504-AB4A-4D80-AC05-B7307A23EE0A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2929-6101-455F-8B2D-F0AF4124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92929-6101-455F-8B2D-F0AF4124D2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0E8A61-D532-4A72-8BB0-E626675420D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F6241A-A9F3-4480-ACF5-07FD4CB6FE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manmetrics.com/cgi-win/jtypes2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Patterns of feelings, motives, &amp;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Defense Mechanisms</a:t>
            </a:r>
          </a:p>
          <a:p>
            <a:pPr lvl="1"/>
            <a:r>
              <a:rPr lang="en-US" sz="2800" dirty="0" smtClean="0"/>
              <a:t>Repression</a:t>
            </a:r>
          </a:p>
          <a:p>
            <a:pPr lvl="1"/>
            <a:r>
              <a:rPr lang="en-US" sz="2800" dirty="0" smtClean="0"/>
              <a:t>Rationalization</a:t>
            </a:r>
          </a:p>
          <a:p>
            <a:pPr lvl="1"/>
            <a:r>
              <a:rPr lang="en-US" sz="2800" dirty="0" smtClean="0"/>
              <a:t>Regression</a:t>
            </a:r>
          </a:p>
          <a:p>
            <a:pPr lvl="1"/>
            <a:r>
              <a:rPr lang="en-US" sz="2800" dirty="0" smtClean="0"/>
              <a:t>Projection</a:t>
            </a:r>
          </a:p>
          <a:p>
            <a:pPr lvl="1"/>
            <a:r>
              <a:rPr lang="en-US" sz="2800" dirty="0" smtClean="0"/>
              <a:t>Displacement</a:t>
            </a:r>
          </a:p>
          <a:p>
            <a:pPr lvl="1"/>
            <a:r>
              <a:rPr lang="en-US" sz="2800" dirty="0" smtClean="0"/>
              <a:t>Reaction Formation</a:t>
            </a:r>
          </a:p>
          <a:p>
            <a:pPr lvl="1"/>
            <a:r>
              <a:rPr lang="en-US" sz="2800" dirty="0" smtClean="0"/>
              <a:t>Denial</a:t>
            </a:r>
          </a:p>
          <a:p>
            <a:pPr lvl="1"/>
            <a:r>
              <a:rPr lang="en-US" sz="2800" dirty="0" smtClean="0"/>
              <a:t>Sublimation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0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Stages of Development</a:t>
            </a:r>
          </a:p>
          <a:p>
            <a:pPr lvl="1"/>
            <a:r>
              <a:rPr lang="en-US" sz="4000" dirty="0" smtClean="0"/>
              <a:t>Oral </a:t>
            </a:r>
            <a:r>
              <a:rPr lang="en-US" sz="2400" dirty="0" smtClean="0"/>
              <a:t>(b. – 1)</a:t>
            </a:r>
          </a:p>
          <a:p>
            <a:pPr lvl="1"/>
            <a:r>
              <a:rPr lang="en-US" sz="4000" dirty="0" smtClean="0"/>
              <a:t>Anal </a:t>
            </a:r>
            <a:r>
              <a:rPr lang="en-US" sz="2400" dirty="0" smtClean="0"/>
              <a:t>(1.5 – 2)</a:t>
            </a:r>
            <a:endParaRPr lang="en-US" sz="2800" dirty="0" smtClean="0"/>
          </a:p>
          <a:p>
            <a:pPr lvl="1"/>
            <a:r>
              <a:rPr lang="en-US" sz="4000" dirty="0" smtClean="0"/>
              <a:t>Phallic </a:t>
            </a:r>
            <a:r>
              <a:rPr lang="en-US" sz="2400" dirty="0" smtClean="0"/>
              <a:t>(3)</a:t>
            </a:r>
            <a:endParaRPr lang="en-US" sz="4000" dirty="0" smtClean="0"/>
          </a:p>
          <a:p>
            <a:pPr lvl="1"/>
            <a:r>
              <a:rPr lang="en-US" sz="4000" dirty="0" smtClean="0"/>
              <a:t>Latency </a:t>
            </a:r>
            <a:r>
              <a:rPr lang="en-US" sz="2400" dirty="0" smtClean="0"/>
              <a:t>(5-6)</a:t>
            </a:r>
          </a:p>
          <a:p>
            <a:pPr lvl="1"/>
            <a:r>
              <a:rPr lang="en-US" sz="4000" dirty="0" smtClean="0"/>
              <a:t>Genital </a:t>
            </a:r>
            <a:r>
              <a:rPr lang="en-US" sz="2400" dirty="0" smtClean="0"/>
              <a:t>(Puberty)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Carl Jung</a:t>
            </a:r>
          </a:p>
          <a:p>
            <a:pPr lvl="1"/>
            <a:r>
              <a:rPr lang="en-US" sz="3200" dirty="0" smtClean="0"/>
              <a:t>Analytic Psychology</a:t>
            </a:r>
          </a:p>
          <a:p>
            <a:pPr lvl="1"/>
            <a:r>
              <a:rPr lang="en-US" sz="3200" dirty="0" smtClean="0"/>
              <a:t>Collective Unconscious</a:t>
            </a:r>
          </a:p>
          <a:p>
            <a:pPr lvl="2"/>
            <a:r>
              <a:rPr lang="en-US" sz="2800" i="1" dirty="0" smtClean="0"/>
              <a:t>Archetypes</a:t>
            </a:r>
          </a:p>
          <a:p>
            <a:pPr lvl="3"/>
            <a:r>
              <a:rPr lang="en-US" sz="2800" dirty="0" smtClean="0"/>
              <a:t>Self – </a:t>
            </a:r>
            <a:r>
              <a:rPr lang="en-US" dirty="0" smtClean="0"/>
              <a:t>Thinking, Feeling, Intuition, and Sensation</a:t>
            </a:r>
          </a:p>
          <a:p>
            <a:pPr lvl="4"/>
            <a:r>
              <a:rPr lang="en-US" b="1" dirty="0" smtClean="0"/>
              <a:t>Myers-Briggs</a:t>
            </a:r>
          </a:p>
          <a:p>
            <a:pPr lvl="3"/>
            <a:r>
              <a:rPr lang="en-US" sz="2800" dirty="0" smtClean="0"/>
              <a:t>Shadow</a:t>
            </a:r>
          </a:p>
          <a:p>
            <a:pPr lvl="3"/>
            <a:r>
              <a:rPr lang="en-US" sz="2800" dirty="0" smtClean="0"/>
              <a:t>Anima/Animus</a:t>
            </a:r>
          </a:p>
          <a:p>
            <a:pPr lvl="3"/>
            <a:r>
              <a:rPr lang="en-US" sz="2800" dirty="0" smtClean="0"/>
              <a:t>Persona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0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Alfred Adler</a:t>
            </a:r>
          </a:p>
          <a:p>
            <a:pPr lvl="1"/>
            <a:r>
              <a:rPr lang="en-US" sz="3200" dirty="0" smtClean="0"/>
              <a:t>Inferiority Complex</a:t>
            </a:r>
          </a:p>
          <a:p>
            <a:pPr lvl="1"/>
            <a:r>
              <a:rPr lang="en-US" sz="3200" dirty="0" smtClean="0"/>
              <a:t>Sibling Rivalry</a:t>
            </a:r>
          </a:p>
          <a:p>
            <a:pPr lvl="1"/>
            <a:r>
              <a:rPr lang="en-US" sz="3200" dirty="0" smtClean="0"/>
              <a:t>Self-Creation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Erik Erikson</a:t>
            </a:r>
          </a:p>
          <a:p>
            <a:pPr lvl="1"/>
            <a:r>
              <a:rPr lang="en-US" sz="3200" dirty="0" smtClean="0"/>
              <a:t>Conscious Choices</a:t>
            </a:r>
          </a:p>
          <a:p>
            <a:pPr lvl="1"/>
            <a:r>
              <a:rPr lang="en-US" sz="3200" dirty="0" smtClean="0"/>
              <a:t>Expanded stages of development (8)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Erikson’s Stages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0"/>
          <a:stretch/>
        </p:blipFill>
        <p:spPr bwMode="auto">
          <a:xfrm>
            <a:off x="-1" y="1524000"/>
            <a:ext cx="886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30" descr="psych_4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9"/>
          <a:stretch/>
        </p:blipFill>
        <p:spPr bwMode="auto">
          <a:xfrm>
            <a:off x="311706" y="3962400"/>
            <a:ext cx="8681482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Criticisms</a:t>
            </a:r>
          </a:p>
          <a:p>
            <a:pPr lvl="1"/>
            <a:r>
              <a:rPr lang="en-US" sz="3200" dirty="0" smtClean="0"/>
              <a:t>It uses a Scientific Approach</a:t>
            </a:r>
          </a:p>
          <a:p>
            <a:pPr lvl="1"/>
            <a:r>
              <a:rPr lang="en-US" sz="3200" dirty="0" smtClean="0"/>
              <a:t>Helps create compassion for the affected</a:t>
            </a:r>
          </a:p>
          <a:p>
            <a:pPr lvl="1"/>
            <a:r>
              <a:rPr lang="en-US" sz="3200" dirty="0" smtClean="0"/>
              <a:t>Too much power to the Unconscious</a:t>
            </a:r>
          </a:p>
          <a:p>
            <a:pPr lvl="1"/>
            <a:r>
              <a:rPr lang="en-US" sz="3200" dirty="0" smtClean="0"/>
              <a:t>Neglected social relationships</a:t>
            </a:r>
          </a:p>
          <a:p>
            <a:pPr lvl="1"/>
            <a:r>
              <a:rPr lang="en-US" sz="3200" dirty="0" smtClean="0"/>
              <a:t>We are not slaves to the Id</a:t>
            </a:r>
          </a:p>
          <a:p>
            <a:pPr lvl="1"/>
            <a:r>
              <a:rPr lang="en-US" sz="3200" dirty="0" smtClean="0"/>
              <a:t>Who were the case studies?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Can we “learn” our personality?</a:t>
            </a:r>
          </a:p>
          <a:p>
            <a:pPr lvl="1"/>
            <a:r>
              <a:rPr lang="en-US" sz="3200" dirty="0" smtClean="0"/>
              <a:t>Are there “Types of Students” ?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r>
              <a:rPr lang="en-US" sz="3600" dirty="0" smtClean="0"/>
              <a:t>Behaviorism</a:t>
            </a:r>
          </a:p>
          <a:p>
            <a:pPr lvl="1"/>
            <a:r>
              <a:rPr lang="en-US" sz="3200" dirty="0" smtClean="0"/>
              <a:t>Watson &amp; Skinner – again!</a:t>
            </a:r>
          </a:p>
          <a:p>
            <a:pPr lvl="2"/>
            <a:r>
              <a:rPr lang="en-US" sz="2800" dirty="0" smtClean="0"/>
              <a:t>There goes free will!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Albert Bandura</a:t>
            </a:r>
          </a:p>
          <a:p>
            <a:pPr lvl="1"/>
            <a:r>
              <a:rPr lang="en-US" sz="2800" dirty="0" smtClean="0"/>
              <a:t>Social Cognitive Theory</a:t>
            </a:r>
          </a:p>
          <a:p>
            <a:pPr lvl="2"/>
            <a:r>
              <a:rPr lang="en-US" sz="2400" dirty="0" smtClean="0"/>
              <a:t>Personal Factors</a:t>
            </a:r>
          </a:p>
          <a:p>
            <a:pPr lvl="2"/>
            <a:r>
              <a:rPr lang="en-US" sz="2400" dirty="0" smtClean="0"/>
              <a:t>Behavioral Factors</a:t>
            </a:r>
          </a:p>
          <a:p>
            <a:pPr lvl="2"/>
            <a:r>
              <a:rPr lang="en-US" sz="2400" dirty="0" smtClean="0"/>
              <a:t>Environmental Factors</a:t>
            </a:r>
          </a:p>
          <a:p>
            <a:pPr lvl="1"/>
            <a:r>
              <a:rPr lang="en-US" sz="2800" dirty="0" smtClean="0"/>
              <a:t>Purposeful Learning</a:t>
            </a:r>
          </a:p>
          <a:p>
            <a:pPr lvl="1"/>
            <a:r>
              <a:rPr lang="en-US" sz="2800" dirty="0" smtClean="0"/>
              <a:t>Internal Factors</a:t>
            </a:r>
          </a:p>
          <a:p>
            <a:pPr lvl="2"/>
            <a:r>
              <a:rPr lang="en-US" sz="2400" dirty="0" smtClean="0"/>
              <a:t>Skills, Values, Goals, Expectations, Self-Efficacy Expectations</a:t>
            </a:r>
          </a:p>
          <a:p>
            <a:pPr lvl="1"/>
            <a:r>
              <a:rPr lang="en-US" sz="2700" dirty="0" smtClean="0"/>
              <a:t>The “Bobo Doll” experiment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47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Criticisms</a:t>
            </a:r>
          </a:p>
          <a:p>
            <a:pPr lvl="1"/>
            <a:r>
              <a:rPr lang="en-US" sz="3200" dirty="0" smtClean="0"/>
              <a:t>Emphasis on extrinsic reinforcement</a:t>
            </a:r>
          </a:p>
          <a:p>
            <a:pPr lvl="1"/>
            <a:r>
              <a:rPr lang="en-US" sz="3200" dirty="0" smtClean="0"/>
              <a:t>Where does all the variation come from?</a:t>
            </a:r>
          </a:p>
          <a:p>
            <a:pPr lvl="1"/>
            <a:r>
              <a:rPr lang="en-US" sz="3200" dirty="0" smtClean="0"/>
              <a:t>What about thoughts and feelings?</a:t>
            </a:r>
          </a:p>
          <a:p>
            <a:pPr lvl="1"/>
            <a:r>
              <a:rPr lang="en-US" sz="3200" dirty="0" smtClean="0"/>
              <a:t>What about traits?</a:t>
            </a:r>
          </a:p>
          <a:p>
            <a:pPr lvl="1"/>
            <a:r>
              <a:rPr lang="en-US" sz="3200" dirty="0" smtClean="0"/>
              <a:t>What about genetics?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7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Humanistic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is Self-Awareness</a:t>
            </a:r>
          </a:p>
          <a:p>
            <a:endParaRPr lang="en-US" dirty="0" smtClean="0"/>
          </a:p>
          <a:p>
            <a:r>
              <a:rPr lang="en-US" dirty="0" smtClean="0"/>
              <a:t>Abraham Maslow (Again!)</a:t>
            </a:r>
          </a:p>
          <a:p>
            <a:pPr lvl="1"/>
            <a:r>
              <a:rPr lang="en-US" dirty="0" smtClean="0"/>
              <a:t>The Hierarchy of Needs  (Again!)</a:t>
            </a:r>
          </a:p>
          <a:p>
            <a:pPr lvl="1"/>
            <a:endParaRPr lang="en-US" dirty="0"/>
          </a:p>
          <a:p>
            <a:r>
              <a:rPr lang="en-US" dirty="0" smtClean="0"/>
              <a:t>Carl Rogers</a:t>
            </a:r>
          </a:p>
          <a:p>
            <a:pPr lvl="1"/>
            <a:r>
              <a:rPr lang="en-US" dirty="0" smtClean="0"/>
              <a:t>Self-Concept is vital.</a:t>
            </a:r>
          </a:p>
          <a:p>
            <a:pPr lvl="1"/>
            <a:r>
              <a:rPr lang="en-US" dirty="0" smtClean="0"/>
              <a:t>Congruence is too.</a:t>
            </a:r>
          </a:p>
          <a:p>
            <a:pPr lvl="1"/>
            <a:r>
              <a:rPr lang="en-US" dirty="0" smtClean="0"/>
              <a:t>Person-centered therapy</a:t>
            </a:r>
          </a:p>
        </p:txBody>
      </p:sp>
    </p:spTree>
    <p:extLst>
      <p:ext uri="{BB962C8B-B14F-4D97-AF65-F5344CB8AC3E}">
        <p14:creationId xmlns:p14="http://schemas.microsoft.com/office/powerpoint/2010/main" val="40637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Hippocrates &amp; the 4 humors</a:t>
            </a:r>
          </a:p>
          <a:p>
            <a:pPr lvl="1"/>
            <a:r>
              <a:rPr lang="en-US" sz="3200" dirty="0" smtClean="0"/>
              <a:t>Yellow bile = Choleric</a:t>
            </a:r>
          </a:p>
          <a:p>
            <a:pPr lvl="1"/>
            <a:r>
              <a:rPr lang="en-US" sz="3200" dirty="0" smtClean="0"/>
              <a:t>Blood = Sanguine</a:t>
            </a:r>
          </a:p>
          <a:p>
            <a:pPr lvl="1"/>
            <a:r>
              <a:rPr lang="en-US" sz="3200" dirty="0" smtClean="0"/>
              <a:t>Phlegm = Phlegmatic</a:t>
            </a:r>
          </a:p>
          <a:p>
            <a:pPr lvl="1"/>
            <a:r>
              <a:rPr lang="en-US" sz="3200" dirty="0" smtClean="0"/>
              <a:t>Black bile = Melancholic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Let’s do some bloodletting!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81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Humanistic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Criticisms</a:t>
            </a:r>
          </a:p>
          <a:p>
            <a:pPr lvl="1"/>
            <a:r>
              <a:rPr lang="en-US" sz="3600" dirty="0" smtClean="0"/>
              <a:t>Man is the thinking animal.</a:t>
            </a:r>
          </a:p>
          <a:p>
            <a:pPr lvl="1"/>
            <a:r>
              <a:rPr lang="en-US" sz="3600" dirty="0" smtClean="0"/>
              <a:t>Our freedom is real</a:t>
            </a:r>
          </a:p>
          <a:p>
            <a:pPr lvl="1"/>
            <a:r>
              <a:rPr lang="en-US" sz="3600" dirty="0" smtClean="0"/>
              <a:t>The impact of subjectivity</a:t>
            </a:r>
          </a:p>
          <a:p>
            <a:pPr lvl="1"/>
            <a:r>
              <a:rPr lang="en-US" sz="3600" dirty="0" smtClean="0"/>
              <a:t>Doesn’t predict traits, abilities, or interests.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7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Sociocultural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influence of ethnicity, gender, culture, and socioeconomic status.</a:t>
            </a:r>
          </a:p>
          <a:p>
            <a:endParaRPr lang="en-US" sz="3600" dirty="0"/>
          </a:p>
          <a:p>
            <a:r>
              <a:rPr lang="en-US" sz="3600" dirty="0" smtClean="0"/>
              <a:t>Individualism vs. Collectivism</a:t>
            </a:r>
          </a:p>
          <a:p>
            <a:endParaRPr lang="en-US" sz="3600" dirty="0"/>
          </a:p>
          <a:p>
            <a:r>
              <a:rPr lang="en-US" sz="3600" dirty="0" smtClean="0"/>
              <a:t>Culture vs. Self</a:t>
            </a:r>
          </a:p>
          <a:p>
            <a:pPr lvl="1"/>
            <a:r>
              <a:rPr lang="en-US" sz="3200" dirty="0" smtClean="0"/>
              <a:t>Acculturation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7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Sociocultural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Criticisms</a:t>
            </a:r>
          </a:p>
          <a:p>
            <a:pPr lvl="1"/>
            <a:r>
              <a:rPr lang="en-US" sz="3600" dirty="0" smtClean="0"/>
              <a:t>Better connection to diversity</a:t>
            </a:r>
          </a:p>
          <a:p>
            <a:pPr lvl="1"/>
            <a:r>
              <a:rPr lang="en-US" sz="3600" dirty="0" smtClean="0"/>
              <a:t>Contexts impact learning</a:t>
            </a:r>
          </a:p>
          <a:p>
            <a:pPr lvl="1"/>
            <a:r>
              <a:rPr lang="en-US" sz="3600" dirty="0" smtClean="0"/>
              <a:t>Where do traits come from?</a:t>
            </a:r>
          </a:p>
        </p:txBody>
      </p:sp>
    </p:spTree>
    <p:extLst>
      <p:ext uri="{BB962C8B-B14F-4D97-AF65-F5344CB8AC3E}">
        <p14:creationId xmlns:p14="http://schemas.microsoft.com/office/powerpoint/2010/main" val="3207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your sense of humor?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i="1" dirty="0" smtClean="0"/>
              <a:t>Put-down style</a:t>
            </a:r>
          </a:p>
          <a:p>
            <a:r>
              <a:rPr lang="en-US" sz="4000" i="1" dirty="0" smtClean="0"/>
              <a:t>Hate-me style</a:t>
            </a:r>
          </a:p>
          <a:p>
            <a:r>
              <a:rPr lang="en-US" sz="4000" i="1" dirty="0" smtClean="0"/>
              <a:t>Inclusive style</a:t>
            </a:r>
          </a:p>
          <a:p>
            <a:r>
              <a:rPr lang="en-US" sz="4000" i="1" dirty="0" smtClean="0"/>
              <a:t>Absurdity style</a:t>
            </a:r>
          </a:p>
          <a:p>
            <a:r>
              <a:rPr lang="en-US" sz="4000" i="1" dirty="0" smtClean="0"/>
              <a:t>Morbid </a:t>
            </a:r>
            <a:r>
              <a:rPr lang="en-US" sz="3200" i="1" dirty="0" smtClean="0"/>
              <a:t>(Dark/Gallows)</a:t>
            </a:r>
            <a:r>
              <a:rPr lang="en-US" sz="4000" i="1" dirty="0" smtClean="0"/>
              <a:t>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"/>
            <a:ext cx="9144000" cy="6803136"/>
          </a:xfrm>
        </p:spPr>
      </p:pic>
    </p:spTree>
    <p:extLst>
      <p:ext uri="{BB962C8B-B14F-4D97-AF65-F5344CB8AC3E}">
        <p14:creationId xmlns:p14="http://schemas.microsoft.com/office/powerpoint/2010/main" val="7992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" y="0"/>
            <a:ext cx="9061100" cy="6856234"/>
          </a:xfrm>
        </p:spPr>
      </p:pic>
    </p:spTree>
    <p:extLst>
      <p:ext uri="{BB962C8B-B14F-4D97-AF65-F5344CB8AC3E}">
        <p14:creationId xmlns:p14="http://schemas.microsoft.com/office/powerpoint/2010/main" val="1852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978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ISTJ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ISFJ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INFJ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INTJ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ISTP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ISFP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INTP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ESTP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ESFP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ENFP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ENTP</a:t>
                      </a:r>
                      <a:endParaRPr lang="en-US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dirty="0" smtClean="0"/>
                        <a:t>ESTJ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ESFJ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ENFJ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ENTJ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640"/>
          </a:xfrm>
        </p:spPr>
      </p:pic>
    </p:spTree>
    <p:extLst>
      <p:ext uri="{BB962C8B-B14F-4D97-AF65-F5344CB8AC3E}">
        <p14:creationId xmlns:p14="http://schemas.microsoft.com/office/powerpoint/2010/main" val="13113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229"/>
          </a:xfrm>
        </p:spPr>
      </p:pic>
    </p:spTree>
    <p:extLst>
      <p:ext uri="{BB962C8B-B14F-4D97-AF65-F5344CB8AC3E}">
        <p14:creationId xmlns:p14="http://schemas.microsoft.com/office/powerpoint/2010/main" val="16067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Gordon </a:t>
            </a:r>
            <a:r>
              <a:rPr lang="en-US" sz="4000" dirty="0" err="1" smtClean="0"/>
              <a:t>Allport</a:t>
            </a:r>
            <a:endParaRPr lang="en-US" sz="4000" dirty="0" smtClean="0"/>
          </a:p>
          <a:p>
            <a:pPr lvl="1"/>
            <a:r>
              <a:rPr lang="en-US" dirty="0" smtClean="0"/>
              <a:t>Let’s make a catalog!</a:t>
            </a:r>
          </a:p>
          <a:p>
            <a:pPr lvl="1"/>
            <a:endParaRPr lang="en-US" dirty="0"/>
          </a:p>
          <a:p>
            <a:r>
              <a:rPr lang="en-US" dirty="0" smtClean="0"/>
              <a:t>Traits can be inherited.</a:t>
            </a:r>
          </a:p>
          <a:p>
            <a:r>
              <a:rPr lang="en-US" dirty="0" smtClean="0"/>
              <a:t>Traits are fixed in the nervous system.</a:t>
            </a:r>
          </a:p>
          <a:p>
            <a:r>
              <a:rPr lang="en-US" dirty="0" smtClean="0"/>
              <a:t>Behavior is a result of our traits.</a:t>
            </a:r>
          </a:p>
          <a:p>
            <a:r>
              <a:rPr lang="en-US" dirty="0" smtClean="0"/>
              <a:t>Traits make up our personality.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personality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>
                <a:solidFill>
                  <a:srgbClr val="002060"/>
                </a:solidFill>
                <a:hlinkClick r:id="rId2"/>
              </a:rPr>
              <a:t>http://www.humanmetrics.com/cgi-win/jtypes2.asp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Hans J. Eysenck</a:t>
            </a:r>
          </a:p>
          <a:p>
            <a:pPr lvl="1"/>
            <a:r>
              <a:rPr lang="en-US" sz="4400" dirty="0" smtClean="0"/>
              <a:t>Dual-Pole Principle</a:t>
            </a:r>
          </a:p>
          <a:p>
            <a:pPr lvl="2"/>
            <a:r>
              <a:rPr lang="en-US" sz="4000" dirty="0" smtClean="0"/>
              <a:t>Extroversion vs. Introversion</a:t>
            </a:r>
          </a:p>
          <a:p>
            <a:pPr lvl="2"/>
            <a:r>
              <a:rPr lang="en-US" sz="4000" dirty="0" smtClean="0"/>
              <a:t>Stable vs. Unstable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68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0"/>
          <a:stretch/>
        </p:blipFill>
        <p:spPr bwMode="auto">
          <a:xfrm>
            <a:off x="1600200" y="1447800"/>
            <a:ext cx="6096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5 Factor Model</a:t>
            </a:r>
          </a:p>
          <a:p>
            <a:pPr lvl="1"/>
            <a:r>
              <a:rPr lang="en-US" sz="3600" dirty="0" smtClean="0"/>
              <a:t>Extroversion</a:t>
            </a:r>
          </a:p>
          <a:p>
            <a:pPr lvl="1"/>
            <a:r>
              <a:rPr lang="en-US" sz="3600" dirty="0" smtClean="0"/>
              <a:t>Agreeableness</a:t>
            </a:r>
          </a:p>
          <a:p>
            <a:pPr lvl="1"/>
            <a:r>
              <a:rPr lang="en-US" sz="3600" dirty="0" smtClean="0"/>
              <a:t>Conscientiousness</a:t>
            </a:r>
          </a:p>
          <a:p>
            <a:pPr lvl="1"/>
            <a:r>
              <a:rPr lang="en-US" sz="3600" dirty="0" smtClean="0"/>
              <a:t>Emotional Stability</a:t>
            </a:r>
          </a:p>
          <a:p>
            <a:pPr lvl="1"/>
            <a:r>
              <a:rPr lang="en-US" sz="3600" dirty="0" smtClean="0"/>
              <a:t>Openness to Experience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9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6"/>
          <a:stretch/>
        </p:blipFill>
        <p:spPr bwMode="auto">
          <a:xfrm>
            <a:off x="119616" y="2209800"/>
            <a:ext cx="893939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Criticisms</a:t>
            </a:r>
          </a:p>
          <a:p>
            <a:pPr lvl="1"/>
            <a:r>
              <a:rPr lang="en-US" sz="3200" dirty="0" smtClean="0"/>
              <a:t>Too much focus on descriptions</a:t>
            </a:r>
          </a:p>
          <a:p>
            <a:pPr lvl="1"/>
            <a:r>
              <a:rPr lang="en-US" sz="3200" dirty="0" smtClean="0"/>
              <a:t>Link between personality and biology not clear</a:t>
            </a:r>
          </a:p>
          <a:p>
            <a:pPr lvl="1"/>
            <a:r>
              <a:rPr lang="en-US" sz="3200" dirty="0" smtClean="0"/>
              <a:t>Where do they come from?</a:t>
            </a:r>
          </a:p>
          <a:p>
            <a:pPr lvl="1"/>
            <a:r>
              <a:rPr lang="en-US" sz="3200" dirty="0" smtClean="0"/>
              <a:t>May not have clinical value</a:t>
            </a:r>
          </a:p>
          <a:p>
            <a:pPr lvl="1"/>
            <a:r>
              <a:rPr lang="en-US" sz="3200" dirty="0" smtClean="0"/>
              <a:t>Might be useful in educational and job predictions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69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Psychoanalytic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Sigmund Freud</a:t>
            </a:r>
          </a:p>
          <a:p>
            <a:pPr lvl="1"/>
            <a:r>
              <a:rPr lang="en-US" sz="3200" dirty="0" smtClean="0"/>
              <a:t>Yes, it’s the “iceberg” again!</a:t>
            </a:r>
          </a:p>
          <a:p>
            <a:pPr lvl="1"/>
            <a:r>
              <a:rPr lang="en-US" sz="3200" dirty="0" smtClean="0"/>
              <a:t>Internal Conflicts</a:t>
            </a:r>
          </a:p>
          <a:p>
            <a:pPr lvl="1"/>
            <a:r>
              <a:rPr lang="en-US" sz="3200" dirty="0" smtClean="0"/>
              <a:t>Exploring the Unconscious</a:t>
            </a:r>
          </a:p>
          <a:p>
            <a:pPr lvl="2"/>
            <a:r>
              <a:rPr lang="en-US" sz="2800" dirty="0" smtClean="0"/>
              <a:t>Psychoanalysis, Dreams, and Hypnosis</a:t>
            </a:r>
          </a:p>
          <a:p>
            <a:pPr lvl="2"/>
            <a:r>
              <a:rPr lang="en-US" sz="2800" dirty="0" smtClean="0"/>
              <a:t>Id – </a:t>
            </a:r>
            <a:r>
              <a:rPr lang="en-US" sz="2800" i="1" dirty="0" smtClean="0"/>
              <a:t>Pleasure </a:t>
            </a:r>
            <a:r>
              <a:rPr lang="en-US" sz="2800" i="1" dirty="0"/>
              <a:t>P</a:t>
            </a:r>
            <a:r>
              <a:rPr lang="en-US" sz="2800" i="1" dirty="0" smtClean="0"/>
              <a:t>rinciple</a:t>
            </a:r>
          </a:p>
          <a:p>
            <a:pPr lvl="2"/>
            <a:r>
              <a:rPr lang="en-US" sz="2800" dirty="0" smtClean="0"/>
              <a:t>Ego – </a:t>
            </a:r>
            <a:r>
              <a:rPr lang="en-US" sz="2800" i="1" dirty="0" smtClean="0"/>
              <a:t>Reality </a:t>
            </a:r>
            <a:r>
              <a:rPr lang="en-US" sz="2800" i="1" dirty="0"/>
              <a:t>P</a:t>
            </a:r>
            <a:r>
              <a:rPr lang="en-US" sz="2800" i="1" dirty="0" smtClean="0"/>
              <a:t>rinciple</a:t>
            </a:r>
          </a:p>
          <a:p>
            <a:pPr lvl="2"/>
            <a:r>
              <a:rPr lang="en-US" sz="2800" dirty="0" smtClean="0"/>
              <a:t>Superego – </a:t>
            </a:r>
            <a:r>
              <a:rPr lang="en-US" sz="2800" i="1" dirty="0" smtClean="0"/>
              <a:t>Moral Principle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861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20014</TotalTime>
  <Words>549</Words>
  <Application>Microsoft Office PowerPoint</Application>
  <PresentationFormat>On-screen Show (4:3)</PresentationFormat>
  <Paragraphs>171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Personality</vt:lpstr>
      <vt:lpstr>The Trait Approach</vt:lpstr>
      <vt:lpstr>The Trait Approach </vt:lpstr>
      <vt:lpstr>The Trait Approach</vt:lpstr>
      <vt:lpstr>The Trait Approach</vt:lpstr>
      <vt:lpstr>The Trait Approach</vt:lpstr>
      <vt:lpstr>PowerPoint Presentation</vt:lpstr>
      <vt:lpstr>The Trait Approach</vt:lpstr>
      <vt:lpstr>The Psychoanalytic Approach</vt:lpstr>
      <vt:lpstr>The Psychoanalytic Approach</vt:lpstr>
      <vt:lpstr>The Psychoanalytic Approach</vt:lpstr>
      <vt:lpstr>The Psychoanalytic Approach</vt:lpstr>
      <vt:lpstr>The Psychoanalytic Approach</vt:lpstr>
      <vt:lpstr>Erikson’s Stages</vt:lpstr>
      <vt:lpstr>The Psychoanalytic Approach</vt:lpstr>
      <vt:lpstr>The Learning Approach</vt:lpstr>
      <vt:lpstr>The Learning Approach</vt:lpstr>
      <vt:lpstr>The Learning Approach</vt:lpstr>
      <vt:lpstr>The Humanistic Approach</vt:lpstr>
      <vt:lpstr>The Humanistic Approach</vt:lpstr>
      <vt:lpstr>The Sociocultural Approach</vt:lpstr>
      <vt:lpstr>The Sociocultural Approach</vt:lpstr>
      <vt:lpstr>How’s your sense of humor?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personality type?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David</dc:creator>
  <cp:lastModifiedBy>David</cp:lastModifiedBy>
  <cp:revision>49</cp:revision>
  <dcterms:created xsi:type="dcterms:W3CDTF">2015-03-15T00:31:25Z</dcterms:created>
  <dcterms:modified xsi:type="dcterms:W3CDTF">2016-08-23T19:33:27Z</dcterms:modified>
</cp:coreProperties>
</file>