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309" r:id="rId3"/>
    <p:sldId id="310" r:id="rId4"/>
    <p:sldId id="311" r:id="rId5"/>
    <p:sldId id="313" r:id="rId6"/>
    <p:sldId id="316" r:id="rId7"/>
    <p:sldId id="314" r:id="rId8"/>
    <p:sldId id="315" r:id="rId9"/>
    <p:sldId id="312" r:id="rId10"/>
    <p:sldId id="317" r:id="rId11"/>
    <p:sldId id="319" r:id="rId12"/>
    <p:sldId id="278" r:id="rId13"/>
    <p:sldId id="262" r:id="rId14"/>
    <p:sldId id="261" r:id="rId15"/>
    <p:sldId id="274" r:id="rId16"/>
    <p:sldId id="267" r:id="rId17"/>
    <p:sldId id="295" r:id="rId18"/>
    <p:sldId id="272" r:id="rId19"/>
    <p:sldId id="275" r:id="rId20"/>
    <p:sldId id="263" r:id="rId21"/>
    <p:sldId id="294" r:id="rId22"/>
    <p:sldId id="264" r:id="rId23"/>
    <p:sldId id="293" r:id="rId24"/>
    <p:sldId id="265" r:id="rId25"/>
    <p:sldId id="266" r:id="rId26"/>
    <p:sldId id="273" r:id="rId27"/>
    <p:sldId id="276" r:id="rId28"/>
    <p:sldId id="279" r:id="rId29"/>
    <p:sldId id="280" r:id="rId30"/>
    <p:sldId id="270" r:id="rId31"/>
    <p:sldId id="297" r:id="rId32"/>
    <p:sldId id="298" r:id="rId33"/>
    <p:sldId id="299" r:id="rId34"/>
    <p:sldId id="277" r:id="rId35"/>
    <p:sldId id="271"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p:restoredLeft sz="15660" autoAdjust="0"/>
    <p:restoredTop sz="94602" autoAdjust="0"/>
  </p:normalViewPr>
  <p:slideViewPr>
    <p:cSldViewPr>
      <p:cViewPr varScale="1">
        <p:scale>
          <a:sx n="85" d="100"/>
          <a:sy n="85" d="100"/>
        </p:scale>
        <p:origin x="2046" y="10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585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4B5927-D5AF-4FD3-AC68-3F2E2DBDFBEA}" type="datetimeFigureOut">
              <a:rPr lang="en-US" smtClean="0"/>
              <a:t>12/8/2019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F45625-1D06-48CB-B468-C21EFD06E362}" type="slidenum">
              <a:rPr lang="en-US" smtClean="0"/>
              <a:t>‹#›</a:t>
            </a:fld>
            <a:endParaRPr lang="en-US"/>
          </a:p>
        </p:txBody>
      </p:sp>
    </p:spTree>
    <p:extLst>
      <p:ext uri="{BB962C8B-B14F-4D97-AF65-F5344CB8AC3E}">
        <p14:creationId xmlns:p14="http://schemas.microsoft.com/office/powerpoint/2010/main" val="2560496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1</a:t>
            </a:fld>
            <a:endParaRPr lang="en-US"/>
          </a:p>
        </p:txBody>
      </p:sp>
    </p:spTree>
    <p:extLst>
      <p:ext uri="{BB962C8B-B14F-4D97-AF65-F5344CB8AC3E}">
        <p14:creationId xmlns:p14="http://schemas.microsoft.com/office/powerpoint/2010/main" val="29317504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10</a:t>
            </a:fld>
            <a:endParaRPr lang="en-US"/>
          </a:p>
        </p:txBody>
      </p:sp>
    </p:spTree>
    <p:extLst>
      <p:ext uri="{BB962C8B-B14F-4D97-AF65-F5344CB8AC3E}">
        <p14:creationId xmlns:p14="http://schemas.microsoft.com/office/powerpoint/2010/main" val="24792073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11</a:t>
            </a:fld>
            <a:endParaRPr lang="en-US"/>
          </a:p>
        </p:txBody>
      </p:sp>
    </p:spTree>
    <p:extLst>
      <p:ext uri="{BB962C8B-B14F-4D97-AF65-F5344CB8AC3E}">
        <p14:creationId xmlns:p14="http://schemas.microsoft.com/office/powerpoint/2010/main" val="39359833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12</a:t>
            </a:fld>
            <a:endParaRPr lang="en-US"/>
          </a:p>
        </p:txBody>
      </p:sp>
    </p:spTree>
    <p:extLst>
      <p:ext uri="{BB962C8B-B14F-4D97-AF65-F5344CB8AC3E}">
        <p14:creationId xmlns:p14="http://schemas.microsoft.com/office/powerpoint/2010/main" val="31547988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13</a:t>
            </a:fld>
            <a:endParaRPr lang="en-US"/>
          </a:p>
        </p:txBody>
      </p:sp>
    </p:spTree>
    <p:extLst>
      <p:ext uri="{BB962C8B-B14F-4D97-AF65-F5344CB8AC3E}">
        <p14:creationId xmlns:p14="http://schemas.microsoft.com/office/powerpoint/2010/main" val="9260207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14</a:t>
            </a:fld>
            <a:endParaRPr lang="en-US"/>
          </a:p>
        </p:txBody>
      </p:sp>
    </p:spTree>
    <p:extLst>
      <p:ext uri="{BB962C8B-B14F-4D97-AF65-F5344CB8AC3E}">
        <p14:creationId xmlns:p14="http://schemas.microsoft.com/office/powerpoint/2010/main" val="2287279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15</a:t>
            </a:fld>
            <a:endParaRPr lang="en-US"/>
          </a:p>
        </p:txBody>
      </p:sp>
    </p:spTree>
    <p:extLst>
      <p:ext uri="{BB962C8B-B14F-4D97-AF65-F5344CB8AC3E}">
        <p14:creationId xmlns:p14="http://schemas.microsoft.com/office/powerpoint/2010/main" val="14359070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16</a:t>
            </a:fld>
            <a:endParaRPr lang="en-US"/>
          </a:p>
        </p:txBody>
      </p:sp>
    </p:spTree>
    <p:extLst>
      <p:ext uri="{BB962C8B-B14F-4D97-AF65-F5344CB8AC3E}">
        <p14:creationId xmlns:p14="http://schemas.microsoft.com/office/powerpoint/2010/main" val="1655742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17</a:t>
            </a:fld>
            <a:endParaRPr lang="en-US"/>
          </a:p>
        </p:txBody>
      </p:sp>
    </p:spTree>
    <p:extLst>
      <p:ext uri="{BB962C8B-B14F-4D97-AF65-F5344CB8AC3E}">
        <p14:creationId xmlns:p14="http://schemas.microsoft.com/office/powerpoint/2010/main" val="40450586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18</a:t>
            </a:fld>
            <a:endParaRPr lang="en-US"/>
          </a:p>
        </p:txBody>
      </p:sp>
    </p:spTree>
    <p:extLst>
      <p:ext uri="{BB962C8B-B14F-4D97-AF65-F5344CB8AC3E}">
        <p14:creationId xmlns:p14="http://schemas.microsoft.com/office/powerpoint/2010/main" val="1957960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19</a:t>
            </a:fld>
            <a:endParaRPr lang="en-US"/>
          </a:p>
        </p:txBody>
      </p:sp>
    </p:spTree>
    <p:extLst>
      <p:ext uri="{BB962C8B-B14F-4D97-AF65-F5344CB8AC3E}">
        <p14:creationId xmlns:p14="http://schemas.microsoft.com/office/powerpoint/2010/main" val="2828879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Cognition includes: thinking, knowing, remembering, communicating  -  </a:t>
            </a:r>
            <a:r>
              <a:rPr lang="en-US" dirty="0" err="1"/>
              <a:t>Concep</a:t>
            </a:r>
            <a:r>
              <a:rPr lang="en-US" dirty="0"/>
              <a:t>. = mental groupings of similar things  -  Alg. = step-by-step procedures  -  H. = simplified strategies (cut down the options)</a:t>
            </a:r>
          </a:p>
        </p:txBody>
      </p:sp>
      <p:sp>
        <p:nvSpPr>
          <p:cNvPr id="4" name="Slide Number Placeholder 3"/>
          <p:cNvSpPr>
            <a:spLocks noGrp="1"/>
          </p:cNvSpPr>
          <p:nvPr>
            <p:ph type="sldNum" sz="quarter" idx="5"/>
          </p:nvPr>
        </p:nvSpPr>
        <p:spPr/>
        <p:txBody>
          <a:bodyPr/>
          <a:lstStyle/>
          <a:p>
            <a:fld id="{7BF45625-1D06-48CB-B468-C21EFD06E362}" type="slidenum">
              <a:rPr lang="en-US" smtClean="0"/>
              <a:t>2</a:t>
            </a:fld>
            <a:endParaRPr lang="en-US"/>
          </a:p>
        </p:txBody>
      </p:sp>
    </p:spTree>
    <p:extLst>
      <p:ext uri="{BB962C8B-B14F-4D97-AF65-F5344CB8AC3E}">
        <p14:creationId xmlns:p14="http://schemas.microsoft.com/office/powerpoint/2010/main" val="29968807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20</a:t>
            </a:fld>
            <a:endParaRPr lang="en-US"/>
          </a:p>
        </p:txBody>
      </p:sp>
    </p:spTree>
    <p:extLst>
      <p:ext uri="{BB962C8B-B14F-4D97-AF65-F5344CB8AC3E}">
        <p14:creationId xmlns:p14="http://schemas.microsoft.com/office/powerpoint/2010/main" val="120759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21</a:t>
            </a:fld>
            <a:endParaRPr lang="en-US"/>
          </a:p>
        </p:txBody>
      </p:sp>
    </p:spTree>
    <p:extLst>
      <p:ext uri="{BB962C8B-B14F-4D97-AF65-F5344CB8AC3E}">
        <p14:creationId xmlns:p14="http://schemas.microsoft.com/office/powerpoint/2010/main" val="19049326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22</a:t>
            </a:fld>
            <a:endParaRPr lang="en-US"/>
          </a:p>
        </p:txBody>
      </p:sp>
    </p:spTree>
    <p:extLst>
      <p:ext uri="{BB962C8B-B14F-4D97-AF65-F5344CB8AC3E}">
        <p14:creationId xmlns:p14="http://schemas.microsoft.com/office/powerpoint/2010/main" val="5607859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23</a:t>
            </a:fld>
            <a:endParaRPr lang="en-US"/>
          </a:p>
        </p:txBody>
      </p:sp>
    </p:spTree>
    <p:extLst>
      <p:ext uri="{BB962C8B-B14F-4D97-AF65-F5344CB8AC3E}">
        <p14:creationId xmlns:p14="http://schemas.microsoft.com/office/powerpoint/2010/main" val="21366256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24</a:t>
            </a:fld>
            <a:endParaRPr lang="en-US"/>
          </a:p>
        </p:txBody>
      </p:sp>
    </p:spTree>
    <p:extLst>
      <p:ext uri="{BB962C8B-B14F-4D97-AF65-F5344CB8AC3E}">
        <p14:creationId xmlns:p14="http://schemas.microsoft.com/office/powerpoint/2010/main" val="28786251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25</a:t>
            </a:fld>
            <a:endParaRPr lang="en-US"/>
          </a:p>
        </p:txBody>
      </p:sp>
    </p:spTree>
    <p:extLst>
      <p:ext uri="{BB962C8B-B14F-4D97-AF65-F5344CB8AC3E}">
        <p14:creationId xmlns:p14="http://schemas.microsoft.com/office/powerpoint/2010/main" val="40979632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26</a:t>
            </a:fld>
            <a:endParaRPr lang="en-US"/>
          </a:p>
        </p:txBody>
      </p:sp>
    </p:spTree>
    <p:extLst>
      <p:ext uri="{BB962C8B-B14F-4D97-AF65-F5344CB8AC3E}">
        <p14:creationId xmlns:p14="http://schemas.microsoft.com/office/powerpoint/2010/main" val="40872635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27</a:t>
            </a:fld>
            <a:endParaRPr lang="en-US"/>
          </a:p>
        </p:txBody>
      </p:sp>
    </p:spTree>
    <p:extLst>
      <p:ext uri="{BB962C8B-B14F-4D97-AF65-F5344CB8AC3E}">
        <p14:creationId xmlns:p14="http://schemas.microsoft.com/office/powerpoint/2010/main" val="2732112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28</a:t>
            </a:fld>
            <a:endParaRPr lang="en-US"/>
          </a:p>
        </p:txBody>
      </p:sp>
    </p:spTree>
    <p:extLst>
      <p:ext uri="{BB962C8B-B14F-4D97-AF65-F5344CB8AC3E}">
        <p14:creationId xmlns:p14="http://schemas.microsoft.com/office/powerpoint/2010/main" val="8469758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29</a:t>
            </a:fld>
            <a:endParaRPr lang="en-US"/>
          </a:p>
        </p:txBody>
      </p:sp>
    </p:spTree>
    <p:extLst>
      <p:ext uri="{BB962C8B-B14F-4D97-AF65-F5344CB8AC3E}">
        <p14:creationId xmlns:p14="http://schemas.microsoft.com/office/powerpoint/2010/main" val="23618659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Messes with our thought processes because we irrationally fear the worst possible outcome.  Those fears are based on ancestry (snakes etc.), lack of control, immediate threats, available info.</a:t>
            </a:r>
          </a:p>
        </p:txBody>
      </p:sp>
      <p:sp>
        <p:nvSpPr>
          <p:cNvPr id="4" name="Slide Number Placeholder 3"/>
          <p:cNvSpPr>
            <a:spLocks noGrp="1"/>
          </p:cNvSpPr>
          <p:nvPr>
            <p:ph type="sldNum" sz="quarter" idx="5"/>
          </p:nvPr>
        </p:nvSpPr>
        <p:spPr/>
        <p:txBody>
          <a:bodyPr/>
          <a:lstStyle/>
          <a:p>
            <a:fld id="{7BF45625-1D06-48CB-B468-C21EFD06E362}" type="slidenum">
              <a:rPr lang="en-US" smtClean="0"/>
              <a:t>3</a:t>
            </a:fld>
            <a:endParaRPr lang="en-US"/>
          </a:p>
        </p:txBody>
      </p:sp>
    </p:spTree>
    <p:extLst>
      <p:ext uri="{BB962C8B-B14F-4D97-AF65-F5344CB8AC3E}">
        <p14:creationId xmlns:p14="http://schemas.microsoft.com/office/powerpoint/2010/main" val="1160624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30</a:t>
            </a:fld>
            <a:endParaRPr lang="en-US"/>
          </a:p>
        </p:txBody>
      </p:sp>
    </p:spTree>
    <p:extLst>
      <p:ext uri="{BB962C8B-B14F-4D97-AF65-F5344CB8AC3E}">
        <p14:creationId xmlns:p14="http://schemas.microsoft.com/office/powerpoint/2010/main" val="13123700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31</a:t>
            </a:fld>
            <a:endParaRPr lang="en-US"/>
          </a:p>
        </p:txBody>
      </p:sp>
    </p:spTree>
    <p:extLst>
      <p:ext uri="{BB962C8B-B14F-4D97-AF65-F5344CB8AC3E}">
        <p14:creationId xmlns:p14="http://schemas.microsoft.com/office/powerpoint/2010/main" val="29228877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32</a:t>
            </a:fld>
            <a:endParaRPr lang="en-US"/>
          </a:p>
        </p:txBody>
      </p:sp>
    </p:spTree>
    <p:extLst>
      <p:ext uri="{BB962C8B-B14F-4D97-AF65-F5344CB8AC3E}">
        <p14:creationId xmlns:p14="http://schemas.microsoft.com/office/powerpoint/2010/main" val="13721278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33</a:t>
            </a:fld>
            <a:endParaRPr lang="en-US"/>
          </a:p>
        </p:txBody>
      </p:sp>
    </p:spTree>
    <p:extLst>
      <p:ext uri="{BB962C8B-B14F-4D97-AF65-F5344CB8AC3E}">
        <p14:creationId xmlns:p14="http://schemas.microsoft.com/office/powerpoint/2010/main" val="118643764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34</a:t>
            </a:fld>
            <a:endParaRPr lang="en-US"/>
          </a:p>
        </p:txBody>
      </p:sp>
    </p:spTree>
    <p:extLst>
      <p:ext uri="{BB962C8B-B14F-4D97-AF65-F5344CB8AC3E}">
        <p14:creationId xmlns:p14="http://schemas.microsoft.com/office/powerpoint/2010/main" val="22036150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35</a:t>
            </a:fld>
            <a:endParaRPr lang="en-US"/>
          </a:p>
        </p:txBody>
      </p:sp>
    </p:spTree>
    <p:extLst>
      <p:ext uri="{BB962C8B-B14F-4D97-AF65-F5344CB8AC3E}">
        <p14:creationId xmlns:p14="http://schemas.microsoft.com/office/powerpoint/2010/main" val="425825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4</a:t>
            </a:fld>
            <a:endParaRPr lang="en-US"/>
          </a:p>
        </p:txBody>
      </p:sp>
    </p:spTree>
    <p:extLst>
      <p:ext uri="{BB962C8B-B14F-4D97-AF65-F5344CB8AC3E}">
        <p14:creationId xmlns:p14="http://schemas.microsoft.com/office/powerpoint/2010/main" val="1413676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5</a:t>
            </a:fld>
            <a:endParaRPr lang="en-US"/>
          </a:p>
        </p:txBody>
      </p:sp>
    </p:spTree>
    <p:extLst>
      <p:ext uri="{BB962C8B-B14F-4D97-AF65-F5344CB8AC3E}">
        <p14:creationId xmlns:p14="http://schemas.microsoft.com/office/powerpoint/2010/main" val="1046220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6</a:t>
            </a:fld>
            <a:endParaRPr lang="en-US"/>
          </a:p>
        </p:txBody>
      </p:sp>
    </p:spTree>
    <p:extLst>
      <p:ext uri="{BB962C8B-B14F-4D97-AF65-F5344CB8AC3E}">
        <p14:creationId xmlns:p14="http://schemas.microsoft.com/office/powerpoint/2010/main" val="3583113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7</a:t>
            </a:fld>
            <a:endParaRPr lang="en-US"/>
          </a:p>
        </p:txBody>
      </p:sp>
    </p:spTree>
    <p:extLst>
      <p:ext uri="{BB962C8B-B14F-4D97-AF65-F5344CB8AC3E}">
        <p14:creationId xmlns:p14="http://schemas.microsoft.com/office/powerpoint/2010/main" val="1946203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8</a:t>
            </a:fld>
            <a:endParaRPr lang="en-US"/>
          </a:p>
        </p:txBody>
      </p:sp>
    </p:spTree>
    <p:extLst>
      <p:ext uri="{BB962C8B-B14F-4D97-AF65-F5344CB8AC3E}">
        <p14:creationId xmlns:p14="http://schemas.microsoft.com/office/powerpoint/2010/main" val="35541815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F45625-1D06-48CB-B468-C21EFD06E362}" type="slidenum">
              <a:rPr lang="en-US" smtClean="0"/>
              <a:t>9</a:t>
            </a:fld>
            <a:endParaRPr lang="en-US"/>
          </a:p>
        </p:txBody>
      </p:sp>
    </p:spTree>
    <p:extLst>
      <p:ext uri="{BB962C8B-B14F-4D97-AF65-F5344CB8AC3E}">
        <p14:creationId xmlns:p14="http://schemas.microsoft.com/office/powerpoint/2010/main" val="2081067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83B53C6-8CFC-475D-80D8-DC06B9BA7003}"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4CFC52-7192-46E5-A329-84452AF63D2A}" type="slidenum">
              <a:rPr lang="en-US" smtClean="0"/>
              <a:t>‹#›</a:t>
            </a:fld>
            <a:endParaRPr lang="en-US"/>
          </a:p>
        </p:txBody>
      </p:sp>
    </p:spTree>
    <p:extLst>
      <p:ext uri="{BB962C8B-B14F-4D97-AF65-F5344CB8AC3E}">
        <p14:creationId xmlns:p14="http://schemas.microsoft.com/office/powerpoint/2010/main" val="70308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3B53C6-8CFC-475D-80D8-DC06B9BA7003}"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4CFC52-7192-46E5-A329-84452AF63D2A}" type="slidenum">
              <a:rPr lang="en-US" smtClean="0"/>
              <a:t>‹#›</a:t>
            </a:fld>
            <a:endParaRPr lang="en-US"/>
          </a:p>
        </p:txBody>
      </p:sp>
    </p:spTree>
    <p:extLst>
      <p:ext uri="{BB962C8B-B14F-4D97-AF65-F5344CB8AC3E}">
        <p14:creationId xmlns:p14="http://schemas.microsoft.com/office/powerpoint/2010/main" val="2540104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3B53C6-8CFC-475D-80D8-DC06B9BA7003}"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4CFC52-7192-46E5-A329-84452AF63D2A}" type="slidenum">
              <a:rPr lang="en-US" smtClean="0"/>
              <a:t>‹#›</a:t>
            </a:fld>
            <a:endParaRPr lang="en-US"/>
          </a:p>
        </p:txBody>
      </p:sp>
    </p:spTree>
    <p:extLst>
      <p:ext uri="{BB962C8B-B14F-4D97-AF65-F5344CB8AC3E}">
        <p14:creationId xmlns:p14="http://schemas.microsoft.com/office/powerpoint/2010/main" val="2210084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77F16B4-B6B9-417B-BF49-BD247DC5B495}" type="slidenum">
              <a:rPr lang="en-US"/>
              <a:pPr>
                <a:defRPr/>
              </a:pPr>
              <a:t>‹#›</a:t>
            </a:fld>
            <a:endParaRPr lang="en-US"/>
          </a:p>
        </p:txBody>
      </p:sp>
    </p:spTree>
    <p:extLst>
      <p:ext uri="{BB962C8B-B14F-4D97-AF65-F5344CB8AC3E}">
        <p14:creationId xmlns:p14="http://schemas.microsoft.com/office/powerpoint/2010/main" val="1479883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3B53C6-8CFC-475D-80D8-DC06B9BA7003}"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4CFC52-7192-46E5-A329-84452AF63D2A}" type="slidenum">
              <a:rPr lang="en-US" smtClean="0"/>
              <a:t>‹#›</a:t>
            </a:fld>
            <a:endParaRPr lang="en-US"/>
          </a:p>
        </p:txBody>
      </p:sp>
    </p:spTree>
    <p:extLst>
      <p:ext uri="{BB962C8B-B14F-4D97-AF65-F5344CB8AC3E}">
        <p14:creationId xmlns:p14="http://schemas.microsoft.com/office/powerpoint/2010/main" val="3503758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3B53C6-8CFC-475D-80D8-DC06B9BA7003}"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4CFC52-7192-46E5-A329-84452AF63D2A}" type="slidenum">
              <a:rPr lang="en-US" smtClean="0"/>
              <a:t>‹#›</a:t>
            </a:fld>
            <a:endParaRPr lang="en-US"/>
          </a:p>
        </p:txBody>
      </p:sp>
    </p:spTree>
    <p:extLst>
      <p:ext uri="{BB962C8B-B14F-4D97-AF65-F5344CB8AC3E}">
        <p14:creationId xmlns:p14="http://schemas.microsoft.com/office/powerpoint/2010/main" val="2439103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83B53C6-8CFC-475D-80D8-DC06B9BA7003}" type="datetimeFigureOut">
              <a:rPr lang="en-US" smtClean="0"/>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4CFC52-7192-46E5-A329-84452AF63D2A}" type="slidenum">
              <a:rPr lang="en-US" smtClean="0"/>
              <a:t>‹#›</a:t>
            </a:fld>
            <a:endParaRPr lang="en-US"/>
          </a:p>
        </p:txBody>
      </p:sp>
    </p:spTree>
    <p:extLst>
      <p:ext uri="{BB962C8B-B14F-4D97-AF65-F5344CB8AC3E}">
        <p14:creationId xmlns:p14="http://schemas.microsoft.com/office/powerpoint/2010/main" val="947797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83B53C6-8CFC-475D-80D8-DC06B9BA7003}" type="datetimeFigureOut">
              <a:rPr lang="en-US" smtClean="0"/>
              <a:t>12/8/2019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4CFC52-7192-46E5-A329-84452AF63D2A}" type="slidenum">
              <a:rPr lang="en-US" smtClean="0"/>
              <a:t>‹#›</a:t>
            </a:fld>
            <a:endParaRPr lang="en-US"/>
          </a:p>
        </p:txBody>
      </p:sp>
    </p:spTree>
    <p:extLst>
      <p:ext uri="{BB962C8B-B14F-4D97-AF65-F5344CB8AC3E}">
        <p14:creationId xmlns:p14="http://schemas.microsoft.com/office/powerpoint/2010/main" val="3102619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83B53C6-8CFC-475D-80D8-DC06B9BA7003}" type="datetimeFigureOut">
              <a:rPr lang="en-US" smtClean="0"/>
              <a:t>12/8/2019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4CFC52-7192-46E5-A329-84452AF63D2A}" type="slidenum">
              <a:rPr lang="en-US" smtClean="0"/>
              <a:t>‹#›</a:t>
            </a:fld>
            <a:endParaRPr lang="en-US"/>
          </a:p>
        </p:txBody>
      </p:sp>
    </p:spTree>
    <p:extLst>
      <p:ext uri="{BB962C8B-B14F-4D97-AF65-F5344CB8AC3E}">
        <p14:creationId xmlns:p14="http://schemas.microsoft.com/office/powerpoint/2010/main" val="3312205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3B53C6-8CFC-475D-80D8-DC06B9BA7003}" type="datetimeFigureOut">
              <a:rPr lang="en-US" smtClean="0"/>
              <a:t>12/8/2019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4CFC52-7192-46E5-A329-84452AF63D2A}" type="slidenum">
              <a:rPr lang="en-US" smtClean="0"/>
              <a:t>‹#›</a:t>
            </a:fld>
            <a:endParaRPr lang="en-US"/>
          </a:p>
        </p:txBody>
      </p:sp>
    </p:spTree>
    <p:extLst>
      <p:ext uri="{BB962C8B-B14F-4D97-AF65-F5344CB8AC3E}">
        <p14:creationId xmlns:p14="http://schemas.microsoft.com/office/powerpoint/2010/main" val="3057945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3B53C6-8CFC-475D-80D8-DC06B9BA7003}" type="datetimeFigureOut">
              <a:rPr lang="en-US" smtClean="0"/>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4CFC52-7192-46E5-A329-84452AF63D2A}" type="slidenum">
              <a:rPr lang="en-US" smtClean="0"/>
              <a:t>‹#›</a:t>
            </a:fld>
            <a:endParaRPr lang="en-US"/>
          </a:p>
        </p:txBody>
      </p:sp>
    </p:spTree>
    <p:extLst>
      <p:ext uri="{BB962C8B-B14F-4D97-AF65-F5344CB8AC3E}">
        <p14:creationId xmlns:p14="http://schemas.microsoft.com/office/powerpoint/2010/main" val="502068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3B53C6-8CFC-475D-80D8-DC06B9BA7003}" type="datetimeFigureOut">
              <a:rPr lang="en-US" smtClean="0"/>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4CFC52-7192-46E5-A329-84452AF63D2A}" type="slidenum">
              <a:rPr lang="en-US" smtClean="0"/>
              <a:t>‹#›</a:t>
            </a:fld>
            <a:endParaRPr lang="en-US"/>
          </a:p>
        </p:txBody>
      </p:sp>
    </p:spTree>
    <p:extLst>
      <p:ext uri="{BB962C8B-B14F-4D97-AF65-F5344CB8AC3E}">
        <p14:creationId xmlns:p14="http://schemas.microsoft.com/office/powerpoint/2010/main" val="817127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50">
            <a:alpha val="58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3B53C6-8CFC-475D-80D8-DC06B9BA7003}" type="datetimeFigureOut">
              <a:rPr lang="en-US" smtClean="0"/>
              <a:t>12/8/2019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4CFC52-7192-46E5-A329-84452AF63D2A}" type="slidenum">
              <a:rPr lang="en-US" smtClean="0"/>
              <a:t>‹#›</a:t>
            </a:fld>
            <a:endParaRPr lang="en-US"/>
          </a:p>
        </p:txBody>
      </p:sp>
    </p:spTree>
    <p:extLst>
      <p:ext uri="{BB962C8B-B14F-4D97-AF65-F5344CB8AC3E}">
        <p14:creationId xmlns:p14="http://schemas.microsoft.com/office/powerpoint/2010/main" val="926134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12479;&#12467;&#12398;&#12377;&#12372;&#12356;&#33021;&#21147;&#65281;-%20The%20terrible%20ability%20of%20the%20octopus!.mp4"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3051175"/>
          </a:xfrm>
        </p:spPr>
        <p:txBody>
          <a:bodyPr>
            <a:normAutofit/>
          </a:bodyPr>
          <a:lstStyle/>
          <a:p>
            <a:r>
              <a:rPr lang="en-US" dirty="0"/>
              <a:t>Cognition,</a:t>
            </a:r>
            <a:br>
              <a:rPr lang="en-US" dirty="0"/>
            </a:br>
            <a:r>
              <a:rPr lang="en-US" dirty="0"/>
              <a:t>Language Development, &amp; Intelligence</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21752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A09DC-FCDB-4D72-95CA-9742827D73D3}"/>
              </a:ext>
            </a:extLst>
          </p:cNvPr>
          <p:cNvSpPr>
            <a:spLocks noGrp="1"/>
          </p:cNvSpPr>
          <p:nvPr>
            <p:ph type="title"/>
          </p:nvPr>
        </p:nvSpPr>
        <p:spPr/>
        <p:txBody>
          <a:bodyPr/>
          <a:lstStyle/>
          <a:p>
            <a:r>
              <a:rPr lang="en-US" dirty="0"/>
              <a:t>Testing Issues</a:t>
            </a:r>
          </a:p>
        </p:txBody>
      </p:sp>
      <p:sp>
        <p:nvSpPr>
          <p:cNvPr id="3" name="Content Placeholder 2">
            <a:extLst>
              <a:ext uri="{FF2B5EF4-FFF2-40B4-BE49-F238E27FC236}">
                <a16:creationId xmlns:a16="http://schemas.microsoft.com/office/drawing/2014/main" id="{A6BFB691-8B6E-463E-ADBA-25B1D4CBE4FD}"/>
              </a:ext>
            </a:extLst>
          </p:cNvPr>
          <p:cNvSpPr>
            <a:spLocks noGrp="1"/>
          </p:cNvSpPr>
          <p:nvPr>
            <p:ph idx="1"/>
          </p:nvPr>
        </p:nvSpPr>
        <p:spPr/>
        <p:txBody>
          <a:bodyPr>
            <a:normAutofit/>
          </a:bodyPr>
          <a:lstStyle/>
          <a:p>
            <a:pPr marL="0" indent="0" algn="ctr">
              <a:buNone/>
            </a:pPr>
            <a:endParaRPr lang="en-US" sz="4400" dirty="0"/>
          </a:p>
          <a:p>
            <a:pPr marL="0" indent="0" algn="ctr">
              <a:buNone/>
            </a:pPr>
            <a:r>
              <a:rPr lang="en-US" sz="5400" dirty="0"/>
              <a:t>Achievement</a:t>
            </a:r>
          </a:p>
          <a:p>
            <a:pPr marL="0" indent="0" algn="ctr">
              <a:buNone/>
            </a:pPr>
            <a:r>
              <a:rPr lang="en-US" sz="5400" dirty="0"/>
              <a:t>Vs.</a:t>
            </a:r>
          </a:p>
          <a:p>
            <a:pPr marL="0" indent="0" algn="ctr">
              <a:buNone/>
            </a:pPr>
            <a:r>
              <a:rPr lang="en-US" sz="5400" dirty="0"/>
              <a:t>Aptitude</a:t>
            </a:r>
          </a:p>
        </p:txBody>
      </p:sp>
    </p:spTree>
    <p:extLst>
      <p:ext uri="{BB962C8B-B14F-4D97-AF65-F5344CB8AC3E}">
        <p14:creationId xmlns:p14="http://schemas.microsoft.com/office/powerpoint/2010/main" val="3549642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1DD62-EFD6-49AF-9383-A1191A386083}"/>
              </a:ext>
            </a:extLst>
          </p:cNvPr>
          <p:cNvSpPr>
            <a:spLocks noGrp="1"/>
          </p:cNvSpPr>
          <p:nvPr>
            <p:ph type="title"/>
          </p:nvPr>
        </p:nvSpPr>
        <p:spPr/>
        <p:txBody>
          <a:bodyPr/>
          <a:lstStyle/>
          <a:p>
            <a:r>
              <a:rPr lang="en-US" dirty="0"/>
              <a:t>Studies in Psychology</a:t>
            </a:r>
          </a:p>
        </p:txBody>
      </p:sp>
      <p:sp>
        <p:nvSpPr>
          <p:cNvPr id="3" name="Content Placeholder 2">
            <a:extLst>
              <a:ext uri="{FF2B5EF4-FFF2-40B4-BE49-F238E27FC236}">
                <a16:creationId xmlns:a16="http://schemas.microsoft.com/office/drawing/2014/main" id="{C50D2817-8206-4B96-8A6D-7287A1F13FD6}"/>
              </a:ext>
            </a:extLst>
          </p:cNvPr>
          <p:cNvSpPr>
            <a:spLocks noGrp="1"/>
          </p:cNvSpPr>
          <p:nvPr>
            <p:ph idx="1"/>
          </p:nvPr>
        </p:nvSpPr>
        <p:spPr/>
        <p:txBody>
          <a:bodyPr>
            <a:normAutofit/>
          </a:bodyPr>
          <a:lstStyle/>
          <a:p>
            <a:endParaRPr lang="en-US" sz="4000" dirty="0"/>
          </a:p>
          <a:p>
            <a:r>
              <a:rPr lang="en-US" sz="5400" dirty="0"/>
              <a:t>Cross-Sectional</a:t>
            </a:r>
          </a:p>
          <a:p>
            <a:endParaRPr lang="en-US" sz="5400" dirty="0"/>
          </a:p>
          <a:p>
            <a:r>
              <a:rPr lang="en-US" sz="5400" dirty="0"/>
              <a:t>Longitudinal</a:t>
            </a:r>
          </a:p>
        </p:txBody>
      </p:sp>
    </p:spTree>
    <p:extLst>
      <p:ext uri="{BB962C8B-B14F-4D97-AF65-F5344CB8AC3E}">
        <p14:creationId xmlns:p14="http://schemas.microsoft.com/office/powerpoint/2010/main" val="6047418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Intelligence</a:t>
            </a:r>
          </a:p>
        </p:txBody>
      </p:sp>
      <p:sp>
        <p:nvSpPr>
          <p:cNvPr id="3" name="Subtitle 2"/>
          <p:cNvSpPr>
            <a:spLocks noGrp="1"/>
          </p:cNvSpPr>
          <p:nvPr>
            <p:ph type="subTitle" idx="1"/>
          </p:nvPr>
        </p:nvSpPr>
        <p:spPr/>
        <p:txBody>
          <a:bodyPr>
            <a:normAutofit/>
          </a:bodyPr>
          <a:lstStyle/>
          <a:p>
            <a:r>
              <a:rPr lang="en-US" sz="4400" dirty="0">
                <a:solidFill>
                  <a:srgbClr val="FF0000"/>
                </a:solidFill>
              </a:rPr>
              <a:t>What is your definition?</a:t>
            </a:r>
          </a:p>
        </p:txBody>
      </p:sp>
    </p:spTree>
    <p:extLst>
      <p:ext uri="{BB962C8B-B14F-4D97-AF65-F5344CB8AC3E}">
        <p14:creationId xmlns:p14="http://schemas.microsoft.com/office/powerpoint/2010/main" val="501519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Intelligence – Mr. Woody</a:t>
            </a:r>
          </a:p>
        </p:txBody>
      </p:sp>
      <p:sp>
        <p:nvSpPr>
          <p:cNvPr id="3" name="Content Placeholder 2"/>
          <p:cNvSpPr>
            <a:spLocks noGrp="1"/>
          </p:cNvSpPr>
          <p:nvPr>
            <p:ph idx="1"/>
          </p:nvPr>
        </p:nvSpPr>
        <p:spPr/>
        <p:txBody>
          <a:bodyPr/>
          <a:lstStyle/>
          <a:p>
            <a:r>
              <a:rPr lang="en-US" i="1" dirty="0"/>
              <a:t>Intelligence is the complex interaction of several specialized abilities that allows humans (and other animals, to differing degrees) to interpret and manipulate information in order to analyze the nature of the problems that we encounter in daily life, evaluate possible solutions to those problems, and create the best solution from that list, or by combining elements of various solutions.</a:t>
            </a:r>
            <a:endParaRPr lang="en-US" dirty="0"/>
          </a:p>
          <a:p>
            <a:endParaRPr lang="en-US" dirty="0"/>
          </a:p>
        </p:txBody>
      </p:sp>
    </p:spTree>
    <p:extLst>
      <p:ext uri="{BB962C8B-B14F-4D97-AF65-F5344CB8AC3E}">
        <p14:creationId xmlns:p14="http://schemas.microsoft.com/office/powerpoint/2010/main" val="2604768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Intelligence - Dictionary</a:t>
            </a:r>
          </a:p>
        </p:txBody>
      </p:sp>
      <p:sp>
        <p:nvSpPr>
          <p:cNvPr id="3" name="Content Placeholder 2"/>
          <p:cNvSpPr>
            <a:spLocks noGrp="1"/>
          </p:cNvSpPr>
          <p:nvPr>
            <p:ph idx="1"/>
          </p:nvPr>
        </p:nvSpPr>
        <p:spPr/>
        <p:txBody>
          <a:bodyPr>
            <a:normAutofit fontScale="92500"/>
          </a:bodyPr>
          <a:lstStyle/>
          <a:p>
            <a:r>
              <a:rPr lang="en-US" sz="4000" dirty="0"/>
              <a:t>Merriam-Webster Online: </a:t>
            </a:r>
          </a:p>
          <a:p>
            <a:pPr lvl="1"/>
            <a:r>
              <a:rPr lang="en-US" sz="3600" dirty="0"/>
              <a:t>(1) The ability to learn or understand or to deal with new or trying situations: REASON; also: the skilled use of reason. (2) The ability to apply knowledge to manipulate one's environment or to think abstractly as measured by objective criteria (as tests).</a:t>
            </a:r>
          </a:p>
          <a:p>
            <a:endParaRPr lang="en-US" dirty="0"/>
          </a:p>
        </p:txBody>
      </p:sp>
    </p:spTree>
    <p:extLst>
      <p:ext uri="{BB962C8B-B14F-4D97-AF65-F5344CB8AC3E}">
        <p14:creationId xmlns:p14="http://schemas.microsoft.com/office/powerpoint/2010/main" val="1526310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noAutofit/>
          </a:bodyPr>
          <a:lstStyle/>
          <a:p>
            <a:r>
              <a:rPr lang="en-US" sz="3600" dirty="0"/>
              <a:t>How does our definition deal with:</a:t>
            </a:r>
          </a:p>
          <a:p>
            <a:pPr lvl="1"/>
            <a:r>
              <a:rPr lang="en-US" sz="3200" dirty="0"/>
              <a:t>Retardation – Developmental Delay</a:t>
            </a:r>
          </a:p>
          <a:p>
            <a:pPr lvl="1"/>
            <a:r>
              <a:rPr lang="en-US" sz="3200" dirty="0"/>
              <a:t>Down Syndrome</a:t>
            </a:r>
          </a:p>
          <a:p>
            <a:pPr lvl="1"/>
            <a:r>
              <a:rPr lang="en-US" sz="3200" dirty="0"/>
              <a:t>Giftedness</a:t>
            </a:r>
          </a:p>
          <a:p>
            <a:pPr lvl="1"/>
            <a:r>
              <a:rPr lang="en-US" sz="3200" dirty="0"/>
              <a:t>Alterations</a:t>
            </a:r>
          </a:p>
          <a:p>
            <a:pPr lvl="2"/>
            <a:r>
              <a:rPr lang="en-US" sz="2800" dirty="0"/>
              <a:t>Autism</a:t>
            </a:r>
          </a:p>
          <a:p>
            <a:pPr lvl="2"/>
            <a:r>
              <a:rPr lang="en-US" sz="2800" dirty="0"/>
              <a:t>Learning Disabilities</a:t>
            </a:r>
          </a:p>
          <a:p>
            <a:pPr lvl="2"/>
            <a:r>
              <a:rPr lang="en-US" sz="2800" dirty="0"/>
              <a:t>Asperger’s Syndrome</a:t>
            </a:r>
          </a:p>
          <a:p>
            <a:pPr lvl="2"/>
            <a:r>
              <a:rPr lang="en-US" sz="2800" dirty="0"/>
              <a:t>Feral Children</a:t>
            </a:r>
          </a:p>
          <a:p>
            <a:pPr lvl="2"/>
            <a:r>
              <a:rPr lang="en-US" sz="2800" dirty="0"/>
              <a:t>Savants</a:t>
            </a:r>
          </a:p>
        </p:txBody>
      </p:sp>
    </p:spTree>
    <p:extLst>
      <p:ext uri="{BB962C8B-B14F-4D97-AF65-F5344CB8AC3E}">
        <p14:creationId xmlns:p14="http://schemas.microsoft.com/office/powerpoint/2010/main" val="20199212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rgbClr val="FF0000"/>
                </a:solidFill>
              </a:rPr>
              <a:t>How would you measure it?</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803793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a:t>“The IQ test was invented to predict academic performance, nothing else.  If we wanted something that would predict life success, we’d have to invent another test completely.”</a:t>
            </a:r>
          </a:p>
          <a:p>
            <a:pPr lvl="7"/>
            <a:r>
              <a:rPr lang="en-US" sz="2800" dirty="0"/>
              <a:t>Robert </a:t>
            </a:r>
            <a:r>
              <a:rPr lang="en-US" sz="2800"/>
              <a:t>Zajonc</a:t>
            </a:r>
            <a:endParaRPr lang="en-US" sz="2800" dirty="0"/>
          </a:p>
        </p:txBody>
      </p:sp>
    </p:spTree>
    <p:extLst>
      <p:ext uri="{BB962C8B-B14F-4D97-AF65-F5344CB8AC3E}">
        <p14:creationId xmlns:p14="http://schemas.microsoft.com/office/powerpoint/2010/main" val="1565631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normAutofit lnSpcReduction="10000"/>
          </a:bodyPr>
          <a:lstStyle/>
          <a:p>
            <a:r>
              <a:rPr lang="en-US" sz="4000" dirty="0"/>
              <a:t>KEY ELEMENTS OF USEFUL TESTS</a:t>
            </a:r>
          </a:p>
          <a:p>
            <a:endParaRPr lang="en-US" dirty="0"/>
          </a:p>
          <a:p>
            <a:r>
              <a:rPr lang="en-US" sz="3600" dirty="0"/>
              <a:t>Reliability – the degree to which a test is consistent.  Will we get the same result time and time again?</a:t>
            </a:r>
          </a:p>
          <a:p>
            <a:endParaRPr lang="en-US" sz="2000" dirty="0"/>
          </a:p>
          <a:p>
            <a:r>
              <a:rPr lang="en-US" sz="3600" dirty="0"/>
              <a:t>Validity – the degree to which the test measures what it is </a:t>
            </a:r>
            <a:r>
              <a:rPr lang="en-US" sz="3600" u="sng" dirty="0"/>
              <a:t>supposed</a:t>
            </a:r>
            <a:r>
              <a:rPr lang="en-US" sz="3600" dirty="0"/>
              <a:t> to measure.  </a:t>
            </a:r>
            <a:r>
              <a:rPr lang="en-US" sz="2800" i="1" dirty="0"/>
              <a:t>Content V. </a:t>
            </a:r>
            <a:r>
              <a:rPr lang="en-US" sz="2800" dirty="0"/>
              <a:t>is pertinent behavior, while </a:t>
            </a:r>
            <a:r>
              <a:rPr lang="en-US" sz="2800" i="1" dirty="0"/>
              <a:t>Predictive V.</a:t>
            </a:r>
            <a:r>
              <a:rPr lang="en-US" sz="2800" dirty="0"/>
              <a:t> predicts future behavior.</a:t>
            </a:r>
          </a:p>
        </p:txBody>
      </p:sp>
    </p:spTree>
    <p:extLst>
      <p:ext uri="{BB962C8B-B14F-4D97-AF65-F5344CB8AC3E}">
        <p14:creationId xmlns:p14="http://schemas.microsoft.com/office/powerpoint/2010/main" val="1113625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r>
              <a:rPr lang="en-US" dirty="0"/>
              <a:t>MEASURABLE  INTELLIGENCE  DIFFERENCES</a:t>
            </a:r>
          </a:p>
          <a:p>
            <a:pPr marL="457200" lvl="1" indent="0">
              <a:buNone/>
            </a:pPr>
            <a:r>
              <a:rPr lang="en-US" sz="4000" dirty="0"/>
              <a:t>Fluid – </a:t>
            </a:r>
            <a:r>
              <a:rPr lang="en-US" sz="3600" dirty="0"/>
              <a:t>the ability to reason quickly and abstractly</a:t>
            </a:r>
            <a:endParaRPr lang="en-US" sz="4000" dirty="0"/>
          </a:p>
          <a:p>
            <a:pPr marL="457200" lvl="1" indent="0">
              <a:buNone/>
            </a:pPr>
            <a:r>
              <a:rPr lang="en-US" sz="4000" dirty="0"/>
              <a:t>	</a:t>
            </a:r>
            <a:r>
              <a:rPr lang="en-US" sz="2400" dirty="0"/>
              <a:t>Peaks in our 20’s and declines</a:t>
            </a:r>
          </a:p>
          <a:p>
            <a:pPr marL="457200" lvl="1" indent="0">
              <a:buNone/>
            </a:pPr>
            <a:endParaRPr lang="en-US" sz="2000" dirty="0"/>
          </a:p>
          <a:p>
            <a:pPr marL="457200" lvl="1" indent="0">
              <a:buNone/>
            </a:pPr>
            <a:r>
              <a:rPr lang="en-US" sz="4000" dirty="0"/>
              <a:t>Crystallized – </a:t>
            </a:r>
            <a:r>
              <a:rPr lang="en-US" sz="3200" dirty="0"/>
              <a:t>accumulated knowledge </a:t>
            </a:r>
          </a:p>
          <a:p>
            <a:pPr marL="457200" lvl="1" indent="0">
              <a:buNone/>
            </a:pPr>
            <a:r>
              <a:rPr lang="en-US" dirty="0"/>
              <a:t>	</a:t>
            </a:r>
            <a:r>
              <a:rPr lang="en-US" sz="2400" dirty="0"/>
              <a:t>Increases throughout life.  Leads to gains in vocabulary, clearer decisions, more wisdom</a:t>
            </a:r>
            <a:endParaRPr lang="en-US" dirty="0"/>
          </a:p>
        </p:txBody>
      </p:sp>
    </p:spTree>
    <p:extLst>
      <p:ext uri="{BB962C8B-B14F-4D97-AF65-F5344CB8AC3E}">
        <p14:creationId xmlns:p14="http://schemas.microsoft.com/office/powerpoint/2010/main" val="1252417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534CB-C35E-41CF-BDEE-298B8BD05F67}"/>
              </a:ext>
            </a:extLst>
          </p:cNvPr>
          <p:cNvSpPr>
            <a:spLocks noGrp="1"/>
          </p:cNvSpPr>
          <p:nvPr>
            <p:ph type="title"/>
          </p:nvPr>
        </p:nvSpPr>
        <p:spPr/>
        <p:txBody>
          <a:bodyPr/>
          <a:lstStyle/>
          <a:p>
            <a:r>
              <a:rPr lang="en-US" dirty="0"/>
              <a:t>Elements of Cognition</a:t>
            </a:r>
          </a:p>
        </p:txBody>
      </p:sp>
      <p:sp>
        <p:nvSpPr>
          <p:cNvPr id="3" name="Content Placeholder 2">
            <a:extLst>
              <a:ext uri="{FF2B5EF4-FFF2-40B4-BE49-F238E27FC236}">
                <a16:creationId xmlns:a16="http://schemas.microsoft.com/office/drawing/2014/main" id="{EEDDC46B-34B9-4133-9B33-4D1F4DBCFD27}"/>
              </a:ext>
            </a:extLst>
          </p:cNvPr>
          <p:cNvSpPr>
            <a:spLocks noGrp="1"/>
          </p:cNvSpPr>
          <p:nvPr>
            <p:ph idx="1"/>
          </p:nvPr>
        </p:nvSpPr>
        <p:spPr/>
        <p:txBody>
          <a:bodyPr/>
          <a:lstStyle/>
          <a:p>
            <a:pPr marL="0" indent="0">
              <a:buNone/>
            </a:pPr>
            <a:endParaRPr lang="en-US" dirty="0"/>
          </a:p>
          <a:p>
            <a:r>
              <a:rPr lang="en-US" dirty="0"/>
              <a:t>Conceptualization</a:t>
            </a:r>
          </a:p>
          <a:p>
            <a:r>
              <a:rPr lang="en-US" dirty="0"/>
              <a:t>Algorithms</a:t>
            </a:r>
          </a:p>
          <a:p>
            <a:r>
              <a:rPr lang="en-US" dirty="0"/>
              <a:t>Heuristics</a:t>
            </a:r>
          </a:p>
          <a:p>
            <a:r>
              <a:rPr lang="en-US" dirty="0"/>
              <a:t>Insight</a:t>
            </a:r>
          </a:p>
          <a:p>
            <a:r>
              <a:rPr lang="en-US" dirty="0"/>
              <a:t>Intuition</a:t>
            </a:r>
          </a:p>
          <a:p>
            <a:r>
              <a:rPr lang="en-US" dirty="0"/>
              <a:t>Fixation</a:t>
            </a:r>
          </a:p>
          <a:p>
            <a:pPr marL="0" indent="0">
              <a:buNone/>
            </a:pPr>
            <a:endParaRPr lang="en-US" dirty="0"/>
          </a:p>
        </p:txBody>
      </p:sp>
    </p:spTree>
    <p:extLst>
      <p:ext uri="{BB962C8B-B14F-4D97-AF65-F5344CB8AC3E}">
        <p14:creationId xmlns:p14="http://schemas.microsoft.com/office/powerpoint/2010/main" val="42400424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4" descr="C:\Documents and Settings\dwoody\My Documents\20th Century\Unit 2\binet2.jpg"/>
          <p:cNvPicPr>
            <a:picLocks noGrp="1" noChangeAspect="1" noChangeArrowheads="1"/>
          </p:cNvPicPr>
          <p:nvPr>
            <p:ph/>
          </p:nvPr>
        </p:nvPicPr>
        <p:blipFill>
          <a:blip r:embed="rId3">
            <a:extLst>
              <a:ext uri="{28A0092B-C50C-407E-A947-70E740481C1C}">
                <a14:useLocalDpi xmlns:a14="http://schemas.microsoft.com/office/drawing/2010/main" val="0"/>
              </a:ext>
            </a:extLst>
          </a:blip>
          <a:srcRect/>
          <a:stretch>
            <a:fillRect/>
          </a:stretch>
        </p:blipFill>
        <p:spPr>
          <a:xfrm>
            <a:off x="0" y="0"/>
            <a:ext cx="4621213" cy="6248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171" name="Picture 5" descr="C:\Documents and Settings\dwoody\My Documents\20th Century\Unit 2\Terman.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35500" y="0"/>
            <a:ext cx="45085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914400" y="6248400"/>
            <a:ext cx="2122748" cy="523220"/>
          </a:xfrm>
          <a:prstGeom prst="rect">
            <a:avLst/>
          </a:prstGeom>
          <a:noFill/>
        </p:spPr>
        <p:txBody>
          <a:bodyPr wrap="square" rtlCol="0">
            <a:spAutoFit/>
          </a:bodyPr>
          <a:lstStyle/>
          <a:p>
            <a:r>
              <a:rPr lang="en-US" sz="2800" b="1" dirty="0"/>
              <a:t>Alfred </a:t>
            </a:r>
            <a:r>
              <a:rPr lang="en-US" sz="2800" b="1" dirty="0" err="1"/>
              <a:t>Binet</a:t>
            </a:r>
            <a:endParaRPr lang="en-US" sz="2800" b="1" dirty="0"/>
          </a:p>
        </p:txBody>
      </p:sp>
      <p:sp>
        <p:nvSpPr>
          <p:cNvPr id="3" name="TextBox 2"/>
          <p:cNvSpPr txBox="1"/>
          <p:nvPr/>
        </p:nvSpPr>
        <p:spPr>
          <a:xfrm>
            <a:off x="6096000" y="5562600"/>
            <a:ext cx="2214965" cy="523220"/>
          </a:xfrm>
          <a:prstGeom prst="rect">
            <a:avLst/>
          </a:prstGeom>
          <a:noFill/>
        </p:spPr>
        <p:txBody>
          <a:bodyPr wrap="none" rtlCol="0">
            <a:spAutoFit/>
          </a:bodyPr>
          <a:lstStyle/>
          <a:p>
            <a:r>
              <a:rPr lang="en-US" sz="2800" b="1" dirty="0"/>
              <a:t>Lewis </a:t>
            </a:r>
            <a:r>
              <a:rPr lang="en-US" sz="2800" b="1" dirty="0" err="1"/>
              <a:t>Terman</a:t>
            </a:r>
            <a:endParaRPr lang="en-US" sz="2800" b="1" dirty="0"/>
          </a:p>
        </p:txBody>
      </p:sp>
    </p:spTree>
    <p:extLst>
      <p:ext uri="{BB962C8B-B14F-4D97-AF65-F5344CB8AC3E}">
        <p14:creationId xmlns:p14="http://schemas.microsoft.com/office/powerpoint/2010/main" val="7353830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normAutofit fontScale="92500" lnSpcReduction="10000"/>
          </a:bodyPr>
          <a:lstStyle/>
          <a:p>
            <a:r>
              <a:rPr lang="en-US" dirty="0" err="1"/>
              <a:t>Binet</a:t>
            </a:r>
            <a:r>
              <a:rPr lang="en-US" dirty="0"/>
              <a:t> saw intelligence as a continuum, and attempted to locate students on that scale.</a:t>
            </a:r>
          </a:p>
          <a:p>
            <a:pPr lvl="1"/>
            <a:r>
              <a:rPr lang="en-US" dirty="0"/>
              <a:t>“Some recent philosophers have given their moral approval to the deplorable verdict that an individual’s intelligence is a fixed quantity, one which cannot be augmented.  We must protest and act against this brutal pessimism.”</a:t>
            </a:r>
          </a:p>
          <a:p>
            <a:pPr lvl="1"/>
            <a:endParaRPr lang="en-US" sz="1900" dirty="0"/>
          </a:p>
          <a:p>
            <a:r>
              <a:rPr lang="en-US" dirty="0" err="1"/>
              <a:t>Terman</a:t>
            </a:r>
            <a:r>
              <a:rPr lang="en-US" dirty="0"/>
              <a:t> thought intelligence tests could</a:t>
            </a:r>
          </a:p>
          <a:p>
            <a:pPr lvl="1"/>
            <a:r>
              <a:rPr lang="en-US" dirty="0"/>
              <a:t>“ultimately result in curtailing the reproduction of feeble-mindedness and in the elimination of an enormous amount of crime, pauperism, and industrial inefficiency.”</a:t>
            </a:r>
          </a:p>
        </p:txBody>
      </p:sp>
    </p:spTree>
    <p:extLst>
      <p:ext uri="{BB962C8B-B14F-4D97-AF65-F5344CB8AC3E}">
        <p14:creationId xmlns:p14="http://schemas.microsoft.com/office/powerpoint/2010/main" val="354743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r>
              <a:rPr lang="en-US" dirty="0"/>
              <a:t>Measuring Intelligence Quotient</a:t>
            </a:r>
          </a:p>
          <a:p>
            <a:pPr lvl="2"/>
            <a:r>
              <a:rPr lang="en-US" dirty="0"/>
              <a:t>A device of William Stern</a:t>
            </a:r>
          </a:p>
          <a:p>
            <a:pPr lvl="1"/>
            <a:r>
              <a:rPr lang="en-US" dirty="0"/>
              <a:t>Chronological Age</a:t>
            </a:r>
          </a:p>
          <a:p>
            <a:pPr lvl="1"/>
            <a:r>
              <a:rPr lang="en-US" dirty="0"/>
              <a:t>Mental Age</a:t>
            </a:r>
          </a:p>
          <a:p>
            <a:pPr lvl="1"/>
            <a:r>
              <a:rPr lang="en-US" dirty="0"/>
              <a:t>Finding a standard measure</a:t>
            </a:r>
          </a:p>
          <a:p>
            <a:pPr lvl="1"/>
            <a:endParaRPr lang="en-US" dirty="0"/>
          </a:p>
          <a:p>
            <a:endParaRPr lang="en-US" dirty="0"/>
          </a:p>
          <a:p>
            <a:r>
              <a:rPr lang="en-US" dirty="0"/>
              <a:t>MA / CA * 100 = IQ</a:t>
            </a:r>
          </a:p>
        </p:txBody>
      </p:sp>
    </p:spTree>
    <p:extLst>
      <p:ext uri="{BB962C8B-B14F-4D97-AF65-F5344CB8AC3E}">
        <p14:creationId xmlns:p14="http://schemas.microsoft.com/office/powerpoint/2010/main" val="37310195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r>
              <a:rPr lang="en-US" dirty="0"/>
              <a:t>Bell Curve</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85448"/>
            <a:ext cx="8839200" cy="6553200"/>
          </a:xfrm>
          <a:prstGeom prst="rect">
            <a:avLst/>
          </a:prstGeom>
        </p:spPr>
      </p:pic>
      <p:sp>
        <p:nvSpPr>
          <p:cNvPr id="4" name="TextBox 3"/>
          <p:cNvSpPr txBox="1"/>
          <p:nvPr/>
        </p:nvSpPr>
        <p:spPr>
          <a:xfrm>
            <a:off x="4648200" y="5867791"/>
            <a:ext cx="535724" cy="369332"/>
          </a:xfrm>
          <a:prstGeom prst="rect">
            <a:avLst/>
          </a:prstGeom>
          <a:noFill/>
        </p:spPr>
        <p:txBody>
          <a:bodyPr wrap="none" rtlCol="0">
            <a:spAutoFit/>
          </a:bodyPr>
          <a:lstStyle/>
          <a:p>
            <a:r>
              <a:rPr lang="en-US" dirty="0"/>
              <a:t>100</a:t>
            </a:r>
          </a:p>
        </p:txBody>
      </p:sp>
      <p:sp>
        <p:nvSpPr>
          <p:cNvPr id="5" name="TextBox 4"/>
          <p:cNvSpPr txBox="1"/>
          <p:nvPr/>
        </p:nvSpPr>
        <p:spPr>
          <a:xfrm>
            <a:off x="5486400" y="5867791"/>
            <a:ext cx="535724" cy="369332"/>
          </a:xfrm>
          <a:prstGeom prst="rect">
            <a:avLst/>
          </a:prstGeom>
          <a:noFill/>
        </p:spPr>
        <p:txBody>
          <a:bodyPr wrap="none" rtlCol="0">
            <a:spAutoFit/>
          </a:bodyPr>
          <a:lstStyle/>
          <a:p>
            <a:r>
              <a:rPr lang="en-US" dirty="0"/>
              <a:t>115</a:t>
            </a:r>
          </a:p>
        </p:txBody>
      </p:sp>
      <p:sp>
        <p:nvSpPr>
          <p:cNvPr id="6" name="TextBox 5"/>
          <p:cNvSpPr txBox="1"/>
          <p:nvPr/>
        </p:nvSpPr>
        <p:spPr>
          <a:xfrm>
            <a:off x="6324600" y="5867791"/>
            <a:ext cx="535724" cy="369332"/>
          </a:xfrm>
          <a:prstGeom prst="rect">
            <a:avLst/>
          </a:prstGeom>
          <a:noFill/>
        </p:spPr>
        <p:txBody>
          <a:bodyPr wrap="none" rtlCol="0">
            <a:spAutoFit/>
          </a:bodyPr>
          <a:lstStyle/>
          <a:p>
            <a:r>
              <a:rPr lang="en-US" dirty="0"/>
              <a:t>130</a:t>
            </a:r>
          </a:p>
        </p:txBody>
      </p:sp>
      <p:sp>
        <p:nvSpPr>
          <p:cNvPr id="7" name="TextBox 6"/>
          <p:cNvSpPr txBox="1"/>
          <p:nvPr/>
        </p:nvSpPr>
        <p:spPr>
          <a:xfrm>
            <a:off x="7162800" y="5867791"/>
            <a:ext cx="535724" cy="369332"/>
          </a:xfrm>
          <a:prstGeom prst="rect">
            <a:avLst/>
          </a:prstGeom>
          <a:noFill/>
        </p:spPr>
        <p:txBody>
          <a:bodyPr wrap="none" rtlCol="0">
            <a:spAutoFit/>
          </a:bodyPr>
          <a:lstStyle/>
          <a:p>
            <a:r>
              <a:rPr lang="en-US" dirty="0"/>
              <a:t>145</a:t>
            </a:r>
          </a:p>
        </p:txBody>
      </p:sp>
      <p:sp>
        <p:nvSpPr>
          <p:cNvPr id="8" name="TextBox 7"/>
          <p:cNvSpPr txBox="1"/>
          <p:nvPr/>
        </p:nvSpPr>
        <p:spPr>
          <a:xfrm>
            <a:off x="4038600" y="5867791"/>
            <a:ext cx="418704" cy="369332"/>
          </a:xfrm>
          <a:prstGeom prst="rect">
            <a:avLst/>
          </a:prstGeom>
          <a:noFill/>
        </p:spPr>
        <p:txBody>
          <a:bodyPr wrap="none" rtlCol="0">
            <a:spAutoFit/>
          </a:bodyPr>
          <a:lstStyle/>
          <a:p>
            <a:r>
              <a:rPr lang="en-US" dirty="0"/>
              <a:t>85</a:t>
            </a:r>
          </a:p>
        </p:txBody>
      </p:sp>
      <p:sp>
        <p:nvSpPr>
          <p:cNvPr id="9" name="TextBox 8"/>
          <p:cNvSpPr txBox="1"/>
          <p:nvPr/>
        </p:nvSpPr>
        <p:spPr>
          <a:xfrm>
            <a:off x="3124200" y="5867791"/>
            <a:ext cx="418704" cy="369332"/>
          </a:xfrm>
          <a:prstGeom prst="rect">
            <a:avLst/>
          </a:prstGeom>
          <a:noFill/>
        </p:spPr>
        <p:txBody>
          <a:bodyPr wrap="none" rtlCol="0">
            <a:spAutoFit/>
          </a:bodyPr>
          <a:lstStyle/>
          <a:p>
            <a:r>
              <a:rPr lang="en-US" dirty="0"/>
              <a:t>70</a:t>
            </a:r>
          </a:p>
        </p:txBody>
      </p:sp>
      <p:sp>
        <p:nvSpPr>
          <p:cNvPr id="10" name="TextBox 9"/>
          <p:cNvSpPr txBox="1"/>
          <p:nvPr/>
        </p:nvSpPr>
        <p:spPr>
          <a:xfrm>
            <a:off x="2373086" y="5867791"/>
            <a:ext cx="418704" cy="369332"/>
          </a:xfrm>
          <a:prstGeom prst="rect">
            <a:avLst/>
          </a:prstGeom>
          <a:noFill/>
        </p:spPr>
        <p:txBody>
          <a:bodyPr wrap="none" rtlCol="0">
            <a:spAutoFit/>
          </a:bodyPr>
          <a:lstStyle/>
          <a:p>
            <a:r>
              <a:rPr lang="en-US" dirty="0"/>
              <a:t>55</a:t>
            </a:r>
          </a:p>
        </p:txBody>
      </p:sp>
    </p:spTree>
    <p:extLst>
      <p:ext uri="{BB962C8B-B14F-4D97-AF65-F5344CB8AC3E}">
        <p14:creationId xmlns:p14="http://schemas.microsoft.com/office/powerpoint/2010/main" val="24191478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p:nvPr>
        </p:nvPicPr>
        <p:blipFill>
          <a:blip r:embed="rId3">
            <a:extLst>
              <a:ext uri="{28A0092B-C50C-407E-A947-70E740481C1C}">
                <a14:useLocalDpi xmlns:a14="http://schemas.microsoft.com/office/drawing/2010/main" val="0"/>
              </a:ext>
            </a:extLst>
          </a:blip>
          <a:stretch>
            <a:fillRect/>
          </a:stretch>
        </p:blipFill>
        <p:spPr>
          <a:xfrm>
            <a:off x="0" y="0"/>
            <a:ext cx="4495800" cy="5780314"/>
          </a:xfrm>
        </p:spPr>
      </p:pic>
      <p:sp>
        <p:nvSpPr>
          <p:cNvPr id="4" name="TextBox 3"/>
          <p:cNvSpPr txBox="1"/>
          <p:nvPr/>
        </p:nvSpPr>
        <p:spPr>
          <a:xfrm>
            <a:off x="4876800" y="609600"/>
            <a:ext cx="3657600" cy="3785652"/>
          </a:xfrm>
          <a:prstGeom prst="rect">
            <a:avLst/>
          </a:prstGeom>
          <a:noFill/>
        </p:spPr>
        <p:txBody>
          <a:bodyPr wrap="square" rtlCol="0">
            <a:spAutoFit/>
          </a:bodyPr>
          <a:lstStyle/>
          <a:p>
            <a:r>
              <a:rPr lang="en-US" sz="4000" b="1" dirty="0"/>
              <a:t>David Wechsler</a:t>
            </a:r>
          </a:p>
          <a:p>
            <a:endParaRPr lang="en-US" sz="4000" b="1" dirty="0"/>
          </a:p>
          <a:p>
            <a:endParaRPr lang="en-US" sz="4000" b="1" dirty="0"/>
          </a:p>
          <a:p>
            <a:endParaRPr lang="en-US" sz="4000" b="1" dirty="0"/>
          </a:p>
          <a:p>
            <a:r>
              <a:rPr lang="en-US" sz="4000" b="1" dirty="0"/>
              <a:t>WISC</a:t>
            </a:r>
          </a:p>
          <a:p>
            <a:r>
              <a:rPr lang="en-US" sz="4000" b="1" dirty="0"/>
              <a:t>WAIS</a:t>
            </a:r>
          </a:p>
        </p:txBody>
      </p:sp>
    </p:spTree>
    <p:extLst>
      <p:ext uri="{BB962C8B-B14F-4D97-AF65-F5344CB8AC3E}">
        <p14:creationId xmlns:p14="http://schemas.microsoft.com/office/powerpoint/2010/main" val="13545407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p:nvPr>
        </p:nvPicPr>
        <p:blipFill>
          <a:blip r:embed="rId3">
            <a:extLst>
              <a:ext uri="{28A0092B-C50C-407E-A947-70E740481C1C}">
                <a14:useLocalDpi xmlns:a14="http://schemas.microsoft.com/office/drawing/2010/main" val="0"/>
              </a:ext>
            </a:extLst>
          </a:blip>
          <a:stretch>
            <a:fillRect/>
          </a:stretch>
        </p:blipFill>
        <p:spPr>
          <a:xfrm>
            <a:off x="186388" y="357378"/>
            <a:ext cx="8805212" cy="6119622"/>
          </a:xfrm>
        </p:spPr>
      </p:pic>
    </p:spTree>
    <p:extLst>
      <p:ext uri="{BB962C8B-B14F-4D97-AF65-F5344CB8AC3E}">
        <p14:creationId xmlns:p14="http://schemas.microsoft.com/office/powerpoint/2010/main" val="30548189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normAutofit/>
          </a:bodyPr>
          <a:lstStyle/>
          <a:p>
            <a:pPr marL="0" indent="0">
              <a:buNone/>
            </a:pPr>
            <a:endParaRPr lang="en-US" sz="4400" dirty="0"/>
          </a:p>
          <a:p>
            <a:r>
              <a:rPr lang="en-US" sz="4400" dirty="0"/>
              <a:t>POTENTIAL PROBLEM AREAS</a:t>
            </a:r>
          </a:p>
          <a:p>
            <a:pPr lvl="1"/>
            <a:r>
              <a:rPr lang="en-US" sz="4000" dirty="0"/>
              <a:t>Cultural Bias</a:t>
            </a:r>
          </a:p>
          <a:p>
            <a:pPr lvl="1"/>
            <a:r>
              <a:rPr lang="en-US" sz="4000" dirty="0"/>
              <a:t>Intellectual Bias</a:t>
            </a:r>
          </a:p>
          <a:p>
            <a:pPr lvl="1"/>
            <a:r>
              <a:rPr lang="en-US" sz="4000" dirty="0"/>
              <a:t>Rising IQ Scores</a:t>
            </a:r>
          </a:p>
          <a:p>
            <a:pPr lvl="1"/>
            <a:r>
              <a:rPr lang="en-US" sz="4000" dirty="0"/>
              <a:t>Hereditary Factors</a:t>
            </a:r>
          </a:p>
          <a:p>
            <a:pPr lvl="1"/>
            <a:r>
              <a:rPr lang="en-US" sz="4000" dirty="0"/>
              <a:t>How  I  is  AI ?</a:t>
            </a:r>
          </a:p>
        </p:txBody>
      </p:sp>
    </p:spTree>
    <p:extLst>
      <p:ext uri="{BB962C8B-B14F-4D97-AF65-F5344CB8AC3E}">
        <p14:creationId xmlns:p14="http://schemas.microsoft.com/office/powerpoint/2010/main" val="16495142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381000"/>
            <a:ext cx="7772400" cy="6172200"/>
          </a:xfrm>
        </p:spPr>
        <p:txBody>
          <a:bodyPr>
            <a:normAutofit lnSpcReduction="10000"/>
          </a:bodyPr>
          <a:lstStyle/>
          <a:p>
            <a:r>
              <a:rPr lang="en-US" sz="4000" dirty="0"/>
              <a:t>ELDER FACTORS</a:t>
            </a:r>
          </a:p>
          <a:p>
            <a:pPr lvl="1"/>
            <a:r>
              <a:rPr lang="en-US" sz="3600" dirty="0"/>
              <a:t>Alzheimer’s ??  Or…</a:t>
            </a:r>
          </a:p>
          <a:p>
            <a:pPr lvl="1"/>
            <a:r>
              <a:rPr lang="en-US" sz="3600"/>
              <a:t>--------------------------------------------</a:t>
            </a:r>
            <a:endParaRPr lang="en-US" sz="3600" dirty="0"/>
          </a:p>
          <a:p>
            <a:pPr lvl="1"/>
            <a:r>
              <a:rPr lang="en-US" sz="3600" dirty="0"/>
              <a:t>Income</a:t>
            </a:r>
          </a:p>
          <a:p>
            <a:pPr lvl="1"/>
            <a:r>
              <a:rPr lang="en-US" sz="3600" dirty="0"/>
              <a:t>Level of Education</a:t>
            </a:r>
          </a:p>
          <a:p>
            <a:pPr lvl="1"/>
            <a:r>
              <a:rPr lang="en-US" sz="3600" dirty="0"/>
              <a:t>Stimulating Jobs Held</a:t>
            </a:r>
          </a:p>
          <a:p>
            <a:pPr lvl="1"/>
            <a:r>
              <a:rPr lang="en-US" sz="3600" dirty="0"/>
              <a:t>Intact Family</a:t>
            </a:r>
          </a:p>
          <a:p>
            <a:pPr lvl="1"/>
            <a:r>
              <a:rPr lang="en-US" sz="3600" dirty="0"/>
              <a:t>Cultural Activities</a:t>
            </a:r>
          </a:p>
          <a:p>
            <a:pPr lvl="1"/>
            <a:r>
              <a:rPr lang="en-US" sz="3600" dirty="0"/>
              <a:t>Intelligent Spouse</a:t>
            </a:r>
          </a:p>
          <a:p>
            <a:pPr lvl="1"/>
            <a:r>
              <a:rPr lang="en-US" sz="3600" dirty="0"/>
              <a:t>Flexible Personality</a:t>
            </a:r>
          </a:p>
        </p:txBody>
      </p:sp>
    </p:spTree>
    <p:extLst>
      <p:ext uri="{BB962C8B-B14F-4D97-AF65-F5344CB8AC3E}">
        <p14:creationId xmlns:p14="http://schemas.microsoft.com/office/powerpoint/2010/main" val="5720134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p:nvPr>
        </p:nvPicPr>
        <p:blipFill>
          <a:blip r:embed="rId3">
            <a:extLst>
              <a:ext uri="{28A0092B-C50C-407E-A947-70E740481C1C}">
                <a14:useLocalDpi xmlns:a14="http://schemas.microsoft.com/office/drawing/2010/main" val="0"/>
              </a:ext>
            </a:extLst>
          </a:blip>
          <a:stretch>
            <a:fillRect/>
          </a:stretch>
        </p:blipFill>
        <p:spPr>
          <a:xfrm>
            <a:off x="76200" y="76200"/>
            <a:ext cx="5638800" cy="5638800"/>
          </a:xfrm>
        </p:spPr>
      </p:pic>
      <p:sp>
        <p:nvSpPr>
          <p:cNvPr id="4" name="TextBox 3"/>
          <p:cNvSpPr txBox="1"/>
          <p:nvPr/>
        </p:nvSpPr>
        <p:spPr>
          <a:xfrm>
            <a:off x="5486400" y="914400"/>
            <a:ext cx="4322014" cy="4093428"/>
          </a:xfrm>
          <a:prstGeom prst="rect">
            <a:avLst/>
          </a:prstGeom>
          <a:noFill/>
        </p:spPr>
        <p:txBody>
          <a:bodyPr wrap="square" rtlCol="0">
            <a:spAutoFit/>
          </a:bodyPr>
          <a:lstStyle/>
          <a:p>
            <a:r>
              <a:rPr lang="en-US" sz="3600" b="1" dirty="0">
                <a:effectLst>
                  <a:outerShdw blurRad="38100" dist="38100" dir="2700000" algn="tl">
                    <a:srgbClr val="000000">
                      <a:alpha val="43137"/>
                    </a:srgbClr>
                  </a:outerShdw>
                </a:effectLst>
              </a:rPr>
              <a:t>Howard Gardner</a:t>
            </a:r>
          </a:p>
          <a:p>
            <a:endParaRPr lang="en-US" sz="3200" b="1" dirty="0"/>
          </a:p>
          <a:p>
            <a:r>
              <a:rPr lang="en-US" sz="3200" b="1" dirty="0"/>
              <a:t>“It’s not about</a:t>
            </a:r>
          </a:p>
          <a:p>
            <a:r>
              <a:rPr lang="en-US" sz="3200" b="1" dirty="0"/>
              <a:t>   how </a:t>
            </a:r>
            <a:r>
              <a:rPr lang="en-US" sz="3200" b="1" u="sng" dirty="0"/>
              <a:t>smart</a:t>
            </a:r>
            <a:r>
              <a:rPr lang="en-US" sz="3200" b="1" dirty="0"/>
              <a:t> you</a:t>
            </a:r>
          </a:p>
          <a:p>
            <a:r>
              <a:rPr lang="en-US" sz="3200" b="1" dirty="0"/>
              <a:t>   you are; it’s </a:t>
            </a:r>
          </a:p>
          <a:p>
            <a:r>
              <a:rPr lang="en-US" sz="3200" b="1" dirty="0"/>
              <a:t>   about </a:t>
            </a:r>
            <a:r>
              <a:rPr lang="en-US" sz="3200" b="1" u="sng" dirty="0"/>
              <a:t>how</a:t>
            </a:r>
            <a:r>
              <a:rPr lang="en-US" sz="3200" b="1" dirty="0"/>
              <a:t> you</a:t>
            </a:r>
          </a:p>
          <a:p>
            <a:r>
              <a:rPr lang="en-US" sz="3200" b="1" dirty="0"/>
              <a:t>   are smart.”</a:t>
            </a:r>
          </a:p>
          <a:p>
            <a:endParaRPr lang="en-US" sz="3200" b="1" dirty="0"/>
          </a:p>
        </p:txBody>
      </p:sp>
    </p:spTree>
    <p:extLst>
      <p:ext uri="{BB962C8B-B14F-4D97-AF65-F5344CB8AC3E}">
        <p14:creationId xmlns:p14="http://schemas.microsoft.com/office/powerpoint/2010/main" val="36913466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p:nvPr>
        </p:nvPicPr>
        <p:blipFill>
          <a:blip r:embed="rId3">
            <a:extLst>
              <a:ext uri="{28A0092B-C50C-407E-A947-70E740481C1C}">
                <a14:useLocalDpi xmlns:a14="http://schemas.microsoft.com/office/drawing/2010/main" val="0"/>
              </a:ext>
            </a:extLst>
          </a:blip>
          <a:stretch>
            <a:fillRect/>
          </a:stretch>
        </p:blipFill>
        <p:spPr>
          <a:xfrm>
            <a:off x="76200" y="76200"/>
            <a:ext cx="5638800" cy="5638800"/>
          </a:xfrm>
        </p:spPr>
      </p:pic>
      <p:sp>
        <p:nvSpPr>
          <p:cNvPr id="4" name="TextBox 3"/>
          <p:cNvSpPr txBox="1"/>
          <p:nvPr/>
        </p:nvSpPr>
        <p:spPr>
          <a:xfrm>
            <a:off x="5486400" y="914400"/>
            <a:ext cx="4322014" cy="5755422"/>
          </a:xfrm>
          <a:prstGeom prst="rect">
            <a:avLst/>
          </a:prstGeom>
          <a:noFill/>
        </p:spPr>
        <p:txBody>
          <a:bodyPr wrap="square" rtlCol="0">
            <a:spAutoFit/>
          </a:bodyPr>
          <a:lstStyle/>
          <a:p>
            <a:r>
              <a:rPr lang="en-US" sz="3600" b="1" dirty="0">
                <a:effectLst>
                  <a:outerShdw blurRad="38100" dist="38100" dir="2700000" algn="tl">
                    <a:srgbClr val="000000">
                      <a:alpha val="43137"/>
                    </a:srgbClr>
                  </a:outerShdw>
                </a:effectLst>
              </a:rPr>
              <a:t>Howard Gardner</a:t>
            </a:r>
          </a:p>
          <a:p>
            <a:endParaRPr lang="en-US" sz="3200" b="1" dirty="0"/>
          </a:p>
          <a:p>
            <a:r>
              <a:rPr lang="en-US" sz="3200" b="1" dirty="0"/>
              <a:t>“It’s not about</a:t>
            </a:r>
          </a:p>
          <a:p>
            <a:r>
              <a:rPr lang="en-US" sz="3200" b="1" dirty="0"/>
              <a:t>   how smart </a:t>
            </a:r>
          </a:p>
          <a:p>
            <a:r>
              <a:rPr lang="en-US" sz="3200" b="1" dirty="0"/>
              <a:t>   you are; it’s </a:t>
            </a:r>
          </a:p>
          <a:p>
            <a:r>
              <a:rPr lang="en-US" sz="3200" b="1" dirty="0"/>
              <a:t>   about how you</a:t>
            </a:r>
          </a:p>
          <a:p>
            <a:r>
              <a:rPr lang="en-US" sz="3200" b="1" dirty="0"/>
              <a:t>   are smart.”</a:t>
            </a:r>
          </a:p>
          <a:p>
            <a:endParaRPr lang="en-US" sz="3200" b="1" dirty="0"/>
          </a:p>
          <a:p>
            <a:r>
              <a:rPr lang="en-US" sz="3600" b="1" i="1" dirty="0"/>
              <a:t>The Theory of </a:t>
            </a:r>
          </a:p>
          <a:p>
            <a:r>
              <a:rPr lang="en-US" sz="3600" b="1" i="1" dirty="0"/>
              <a:t>Multiple </a:t>
            </a:r>
          </a:p>
          <a:p>
            <a:r>
              <a:rPr lang="en-US" sz="3600" b="1" i="1" dirty="0"/>
              <a:t>Intelligences</a:t>
            </a:r>
          </a:p>
        </p:txBody>
      </p:sp>
    </p:spTree>
    <p:extLst>
      <p:ext uri="{BB962C8B-B14F-4D97-AF65-F5344CB8AC3E}">
        <p14:creationId xmlns:p14="http://schemas.microsoft.com/office/powerpoint/2010/main" val="3691346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3633C-33D0-4B21-8497-F0A84CE23B59}"/>
              </a:ext>
            </a:extLst>
          </p:cNvPr>
          <p:cNvSpPr>
            <a:spLocks noGrp="1"/>
          </p:cNvSpPr>
          <p:nvPr>
            <p:ph type="title"/>
          </p:nvPr>
        </p:nvSpPr>
        <p:spPr/>
        <p:txBody>
          <a:bodyPr/>
          <a:lstStyle/>
          <a:p>
            <a:r>
              <a:rPr lang="en-US" dirty="0">
                <a:latin typeface="Ravie" panose="04040805050809020602" pitchFamily="82" charset="0"/>
              </a:rPr>
              <a:t>The Fear Factor</a:t>
            </a:r>
          </a:p>
        </p:txBody>
      </p:sp>
      <p:sp>
        <p:nvSpPr>
          <p:cNvPr id="3" name="Content Placeholder 2">
            <a:extLst>
              <a:ext uri="{FF2B5EF4-FFF2-40B4-BE49-F238E27FC236}">
                <a16:creationId xmlns:a16="http://schemas.microsoft.com/office/drawing/2014/main" id="{360AA5E2-31EC-49DF-A9EB-E1AF47B8B024}"/>
              </a:ext>
            </a:extLst>
          </p:cNvPr>
          <p:cNvSpPr>
            <a:spLocks noGrp="1"/>
          </p:cNvSpPr>
          <p:nvPr>
            <p:ph idx="1"/>
          </p:nvPr>
        </p:nvSpPr>
        <p:spPr/>
        <p:txBody>
          <a:bodyPr/>
          <a:lstStyle/>
          <a:p>
            <a:endParaRPr lang="en-US" dirty="0"/>
          </a:p>
          <a:p>
            <a:endParaRPr lang="en-US" dirty="0"/>
          </a:p>
          <a:p>
            <a:endParaRPr lang="en-US" dirty="0"/>
          </a:p>
          <a:p>
            <a:r>
              <a:rPr lang="en-US" dirty="0"/>
              <a:t>p. 225 in your text</a:t>
            </a:r>
          </a:p>
        </p:txBody>
      </p:sp>
    </p:spTree>
    <p:extLst>
      <p:ext uri="{BB962C8B-B14F-4D97-AF65-F5344CB8AC3E}">
        <p14:creationId xmlns:p14="http://schemas.microsoft.com/office/powerpoint/2010/main" val="2488273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normAutofit/>
          </a:bodyPr>
          <a:lstStyle/>
          <a:p>
            <a:r>
              <a:rPr lang="en-US" dirty="0"/>
              <a:t>The Multiple Intelligences</a:t>
            </a:r>
          </a:p>
          <a:p>
            <a:pPr lvl="1"/>
            <a:r>
              <a:rPr lang="en-US" dirty="0"/>
              <a:t>Verbal</a:t>
            </a:r>
          </a:p>
          <a:p>
            <a:pPr lvl="1"/>
            <a:r>
              <a:rPr lang="en-US" dirty="0"/>
              <a:t>Numerical</a:t>
            </a:r>
          </a:p>
          <a:p>
            <a:pPr lvl="1"/>
            <a:r>
              <a:rPr lang="en-US" dirty="0"/>
              <a:t>Spatial</a:t>
            </a:r>
          </a:p>
          <a:p>
            <a:pPr lvl="1"/>
            <a:r>
              <a:rPr lang="en-US" dirty="0"/>
              <a:t>Musical</a:t>
            </a:r>
          </a:p>
          <a:p>
            <a:pPr lvl="1"/>
            <a:r>
              <a:rPr lang="en-US" dirty="0"/>
              <a:t>Kinesthetic</a:t>
            </a:r>
          </a:p>
          <a:p>
            <a:pPr lvl="1"/>
            <a:r>
              <a:rPr lang="en-US" dirty="0"/>
              <a:t>Interpersonal</a:t>
            </a:r>
          </a:p>
          <a:p>
            <a:pPr lvl="1"/>
            <a:r>
              <a:rPr lang="en-US" dirty="0"/>
              <a:t>Intrapersonal</a:t>
            </a:r>
          </a:p>
          <a:p>
            <a:pPr lvl="1"/>
            <a:r>
              <a:rPr lang="en-US" dirty="0"/>
              <a:t>Naturalistic</a:t>
            </a:r>
          </a:p>
          <a:p>
            <a:pPr lvl="1"/>
            <a:r>
              <a:rPr lang="en-US" i="1" dirty="0"/>
              <a:t>Existential ?</a:t>
            </a:r>
          </a:p>
        </p:txBody>
      </p:sp>
    </p:spTree>
    <p:extLst>
      <p:ext uri="{BB962C8B-B14F-4D97-AF65-F5344CB8AC3E}">
        <p14:creationId xmlns:p14="http://schemas.microsoft.com/office/powerpoint/2010/main" val="25449055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does Creativity fit in?</a:t>
            </a:r>
          </a:p>
        </p:txBody>
      </p:sp>
      <p:sp>
        <p:nvSpPr>
          <p:cNvPr id="3" name="Content Placeholder 2"/>
          <p:cNvSpPr>
            <a:spLocks noGrp="1"/>
          </p:cNvSpPr>
          <p:nvPr>
            <p:ph idx="1"/>
          </p:nvPr>
        </p:nvSpPr>
        <p:spPr/>
        <p:txBody>
          <a:bodyPr>
            <a:normAutofit/>
          </a:bodyPr>
          <a:lstStyle/>
          <a:p>
            <a:pPr marL="0" indent="0" algn="ctr">
              <a:buNone/>
            </a:pPr>
            <a:endParaRPr lang="en-US" sz="4800" i="1" dirty="0"/>
          </a:p>
          <a:p>
            <a:pPr marL="0" indent="0" algn="ctr">
              <a:buNone/>
            </a:pPr>
            <a:r>
              <a:rPr lang="en-US" sz="4800" i="1" dirty="0"/>
              <a:t>Convergent</a:t>
            </a:r>
            <a:r>
              <a:rPr lang="en-US" sz="4800" dirty="0"/>
              <a:t> Thinking</a:t>
            </a:r>
          </a:p>
          <a:p>
            <a:pPr marL="0" indent="0" algn="ctr">
              <a:buNone/>
            </a:pPr>
            <a:r>
              <a:rPr lang="en-US" sz="4800" dirty="0"/>
              <a:t> vs. </a:t>
            </a:r>
          </a:p>
          <a:p>
            <a:pPr marL="0" indent="0" algn="ctr">
              <a:buNone/>
            </a:pPr>
            <a:r>
              <a:rPr lang="en-US" sz="4800" i="1" dirty="0"/>
              <a:t>Divergent</a:t>
            </a:r>
            <a:r>
              <a:rPr lang="en-US" sz="4800" dirty="0"/>
              <a:t> Thinking</a:t>
            </a:r>
          </a:p>
          <a:p>
            <a:pPr marL="0" indent="0" algn="ctr">
              <a:buNone/>
            </a:pPr>
            <a:endParaRPr lang="en-US" sz="4800" dirty="0"/>
          </a:p>
        </p:txBody>
      </p:sp>
    </p:spTree>
    <p:extLst>
      <p:ext uri="{BB962C8B-B14F-4D97-AF65-F5344CB8AC3E}">
        <p14:creationId xmlns:p14="http://schemas.microsoft.com/office/powerpoint/2010/main" val="23748676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does creativity come from?</a:t>
            </a:r>
          </a:p>
        </p:txBody>
      </p:sp>
      <p:sp>
        <p:nvSpPr>
          <p:cNvPr id="3" name="Content Placeholder 2"/>
          <p:cNvSpPr>
            <a:spLocks noGrp="1"/>
          </p:cNvSpPr>
          <p:nvPr>
            <p:ph idx="1"/>
          </p:nvPr>
        </p:nvSpPr>
        <p:spPr/>
        <p:txBody>
          <a:bodyPr>
            <a:normAutofit/>
          </a:bodyPr>
          <a:lstStyle/>
          <a:p>
            <a:r>
              <a:rPr lang="en-US" sz="4400" dirty="0"/>
              <a:t>Have Expertise</a:t>
            </a:r>
          </a:p>
          <a:p>
            <a:r>
              <a:rPr lang="en-US" sz="4400" dirty="0"/>
              <a:t>Use Imagination</a:t>
            </a:r>
          </a:p>
          <a:p>
            <a:r>
              <a:rPr lang="en-US" sz="4400" dirty="0"/>
              <a:t>Be Venturesome</a:t>
            </a:r>
          </a:p>
          <a:p>
            <a:r>
              <a:rPr lang="en-US" sz="4400" dirty="0"/>
              <a:t>Have Intrinsic Motivation</a:t>
            </a:r>
          </a:p>
          <a:p>
            <a:r>
              <a:rPr lang="en-US" sz="4400" dirty="0"/>
              <a:t>Good Environment</a:t>
            </a:r>
          </a:p>
        </p:txBody>
      </p:sp>
    </p:spTree>
    <p:extLst>
      <p:ext uri="{BB962C8B-B14F-4D97-AF65-F5344CB8AC3E}">
        <p14:creationId xmlns:p14="http://schemas.microsoft.com/office/powerpoint/2010/main" val="28429515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 I become more creative?</a:t>
            </a:r>
          </a:p>
        </p:txBody>
      </p:sp>
      <p:sp>
        <p:nvSpPr>
          <p:cNvPr id="3" name="Content Placeholder 2"/>
          <p:cNvSpPr>
            <a:spLocks noGrp="1"/>
          </p:cNvSpPr>
          <p:nvPr>
            <p:ph idx="1"/>
          </p:nvPr>
        </p:nvSpPr>
        <p:spPr/>
        <p:txBody>
          <a:bodyPr>
            <a:normAutofit lnSpcReduction="10000"/>
          </a:bodyPr>
          <a:lstStyle/>
          <a:p>
            <a:r>
              <a:rPr lang="en-US" sz="3600" dirty="0"/>
              <a:t>Develop your expertise</a:t>
            </a:r>
          </a:p>
          <a:p>
            <a:endParaRPr lang="en-US" sz="3600" dirty="0"/>
          </a:p>
          <a:p>
            <a:r>
              <a:rPr lang="en-US" sz="3600" dirty="0"/>
              <a:t>Allow “incubation” time</a:t>
            </a:r>
          </a:p>
          <a:p>
            <a:endParaRPr lang="en-US" sz="3600" dirty="0"/>
          </a:p>
          <a:p>
            <a:r>
              <a:rPr lang="en-US" sz="3600" dirty="0"/>
              <a:t>Take “meditation” time</a:t>
            </a:r>
          </a:p>
          <a:p>
            <a:endParaRPr lang="en-US" sz="3600" dirty="0"/>
          </a:p>
          <a:p>
            <a:r>
              <a:rPr lang="en-US" sz="3600" dirty="0"/>
              <a:t>Seek other cultures and ways of thinking</a:t>
            </a:r>
          </a:p>
        </p:txBody>
      </p:sp>
    </p:spTree>
    <p:extLst>
      <p:ext uri="{BB962C8B-B14F-4D97-AF65-F5344CB8AC3E}">
        <p14:creationId xmlns:p14="http://schemas.microsoft.com/office/powerpoint/2010/main" val="3509321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r>
              <a:rPr lang="en-US" dirty="0"/>
              <a:t>WHERE DOES CREATIVITY FIT IN?</a:t>
            </a:r>
          </a:p>
          <a:p>
            <a:pPr lvl="1"/>
            <a:r>
              <a:rPr lang="en-US" dirty="0"/>
              <a:t>T. S. Eliot</a:t>
            </a:r>
          </a:p>
          <a:p>
            <a:pPr lvl="1"/>
            <a:r>
              <a:rPr lang="en-US" dirty="0"/>
              <a:t>Albert Einstein</a:t>
            </a:r>
          </a:p>
          <a:p>
            <a:pPr lvl="1"/>
            <a:r>
              <a:rPr lang="en-US" dirty="0"/>
              <a:t>Pablo Picasso</a:t>
            </a:r>
          </a:p>
          <a:p>
            <a:pPr lvl="1"/>
            <a:r>
              <a:rPr lang="en-US" dirty="0"/>
              <a:t>Igor Stravinsky</a:t>
            </a:r>
          </a:p>
          <a:p>
            <a:pPr lvl="1"/>
            <a:r>
              <a:rPr lang="en-US" dirty="0"/>
              <a:t>Martha Graham</a:t>
            </a:r>
          </a:p>
          <a:p>
            <a:pPr lvl="1"/>
            <a:r>
              <a:rPr lang="en-US" dirty="0"/>
              <a:t>Mahatma Gandhi</a:t>
            </a:r>
          </a:p>
          <a:p>
            <a:pPr lvl="1"/>
            <a:r>
              <a:rPr lang="en-US" dirty="0"/>
              <a:t>Sigmund Freud</a:t>
            </a:r>
          </a:p>
          <a:p>
            <a:pPr lvl="1"/>
            <a:r>
              <a:rPr lang="en-US" dirty="0"/>
              <a:t>Charles Darwin</a:t>
            </a:r>
          </a:p>
          <a:p>
            <a:pPr lvl="1"/>
            <a:r>
              <a:rPr lang="en-US" i="1" dirty="0"/>
              <a:t>Lao Tzu ?</a:t>
            </a:r>
          </a:p>
        </p:txBody>
      </p:sp>
    </p:spTree>
    <p:extLst>
      <p:ext uri="{BB962C8B-B14F-4D97-AF65-F5344CB8AC3E}">
        <p14:creationId xmlns:p14="http://schemas.microsoft.com/office/powerpoint/2010/main" val="3122661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r>
              <a:rPr lang="en-US" dirty="0"/>
              <a:t>So, what does that survey thing tell me?</a:t>
            </a:r>
          </a:p>
          <a:p>
            <a:pPr lvl="1"/>
            <a:r>
              <a:rPr lang="en-US" dirty="0"/>
              <a:t>Find two highest numbers</a:t>
            </a:r>
          </a:p>
          <a:p>
            <a:pPr lvl="2"/>
            <a:r>
              <a:rPr lang="en-US" dirty="0"/>
              <a:t>These are your strengths</a:t>
            </a:r>
          </a:p>
          <a:p>
            <a:pPr lvl="1"/>
            <a:r>
              <a:rPr lang="en-US" dirty="0"/>
              <a:t>Find two lowest numbers</a:t>
            </a:r>
          </a:p>
          <a:p>
            <a:pPr lvl="2"/>
            <a:r>
              <a:rPr lang="en-US" dirty="0"/>
              <a:t>These are your weaknesses</a:t>
            </a:r>
          </a:p>
          <a:p>
            <a:pPr lvl="1"/>
            <a:endParaRPr lang="en-US" dirty="0"/>
          </a:p>
          <a:p>
            <a:pPr lvl="1"/>
            <a:r>
              <a:rPr lang="en-US" dirty="0"/>
              <a:t>Remember: It is NOT a test.</a:t>
            </a:r>
          </a:p>
          <a:p>
            <a:pPr lvl="2"/>
            <a:r>
              <a:rPr lang="en-US" dirty="0"/>
              <a:t>Scores are NOT comparable.</a:t>
            </a:r>
          </a:p>
          <a:p>
            <a:pPr lvl="2"/>
            <a:endParaRPr lang="en-US" dirty="0"/>
          </a:p>
          <a:p>
            <a:pPr lvl="1"/>
            <a:r>
              <a:rPr lang="en-US" dirty="0"/>
              <a:t>View your results in light of the two biggest requirements for intelligence testing.</a:t>
            </a:r>
          </a:p>
        </p:txBody>
      </p:sp>
    </p:spTree>
    <p:extLst>
      <p:ext uri="{BB962C8B-B14F-4D97-AF65-F5344CB8AC3E}">
        <p14:creationId xmlns:p14="http://schemas.microsoft.com/office/powerpoint/2010/main" val="108668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CDF83-87F0-426F-9FBF-1254684E6A57}"/>
              </a:ext>
            </a:extLst>
          </p:cNvPr>
          <p:cNvSpPr>
            <a:spLocks noGrp="1"/>
          </p:cNvSpPr>
          <p:nvPr>
            <p:ph type="title"/>
          </p:nvPr>
        </p:nvSpPr>
        <p:spPr/>
        <p:txBody>
          <a:bodyPr/>
          <a:lstStyle/>
          <a:p>
            <a:r>
              <a:rPr lang="en-US" dirty="0"/>
              <a:t>Framing</a:t>
            </a:r>
          </a:p>
        </p:txBody>
      </p:sp>
      <p:sp>
        <p:nvSpPr>
          <p:cNvPr id="3" name="Content Placeholder 2">
            <a:extLst>
              <a:ext uri="{FF2B5EF4-FFF2-40B4-BE49-F238E27FC236}">
                <a16:creationId xmlns:a16="http://schemas.microsoft.com/office/drawing/2014/main" id="{23328E91-EDB6-4EE2-A6FB-664DC4A5DFD8}"/>
              </a:ext>
            </a:extLst>
          </p:cNvPr>
          <p:cNvSpPr>
            <a:spLocks noGrp="1"/>
          </p:cNvSpPr>
          <p:nvPr>
            <p:ph idx="1"/>
          </p:nvPr>
        </p:nvSpPr>
        <p:spPr/>
        <p:txBody>
          <a:bodyPr/>
          <a:lstStyle/>
          <a:p>
            <a:r>
              <a:rPr lang="en-US" dirty="0"/>
              <a:t>How an issue is presented to us…</a:t>
            </a:r>
          </a:p>
          <a:p>
            <a:endParaRPr lang="en-US" dirty="0"/>
          </a:p>
          <a:p>
            <a:pPr lvl="1"/>
            <a:r>
              <a:rPr lang="en-US" dirty="0"/>
              <a:t>“10% of patients die during this surgery.”</a:t>
            </a:r>
          </a:p>
          <a:p>
            <a:pPr lvl="1"/>
            <a:endParaRPr lang="en-US" dirty="0"/>
          </a:p>
          <a:p>
            <a:pPr lvl="1"/>
            <a:r>
              <a:rPr lang="en-US" dirty="0"/>
              <a:t>“Would you rather get a 14 or an 82% on this test?”</a:t>
            </a:r>
          </a:p>
        </p:txBody>
      </p:sp>
    </p:spTree>
    <p:extLst>
      <p:ext uri="{BB962C8B-B14F-4D97-AF65-F5344CB8AC3E}">
        <p14:creationId xmlns:p14="http://schemas.microsoft.com/office/powerpoint/2010/main" val="3044782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CFED6-14E0-45BD-9EF1-868DD746C5CD}"/>
              </a:ext>
            </a:extLst>
          </p:cNvPr>
          <p:cNvSpPr>
            <a:spLocks noGrp="1"/>
          </p:cNvSpPr>
          <p:nvPr>
            <p:ph type="title"/>
          </p:nvPr>
        </p:nvSpPr>
        <p:spPr/>
        <p:txBody>
          <a:bodyPr/>
          <a:lstStyle/>
          <a:p>
            <a:r>
              <a:rPr lang="en-US" dirty="0"/>
              <a:t>How Babies Learn to Communicate</a:t>
            </a:r>
          </a:p>
        </p:txBody>
      </p:sp>
      <p:sp>
        <p:nvSpPr>
          <p:cNvPr id="3" name="Content Placeholder 2">
            <a:extLst>
              <a:ext uri="{FF2B5EF4-FFF2-40B4-BE49-F238E27FC236}">
                <a16:creationId xmlns:a16="http://schemas.microsoft.com/office/drawing/2014/main" id="{41B65709-E4FD-4542-9F42-E78456A56B41}"/>
              </a:ext>
            </a:extLst>
          </p:cNvPr>
          <p:cNvSpPr>
            <a:spLocks noGrp="1"/>
          </p:cNvSpPr>
          <p:nvPr>
            <p:ph idx="1"/>
          </p:nvPr>
        </p:nvSpPr>
        <p:spPr/>
        <p:txBody>
          <a:bodyPr/>
          <a:lstStyle/>
          <a:p>
            <a:r>
              <a:rPr lang="en-US" i="1" dirty="0"/>
              <a:t>in </a:t>
            </a:r>
            <a:r>
              <a:rPr lang="en-US" i="1" dirty="0" err="1"/>
              <a:t>fantis</a:t>
            </a:r>
            <a:endParaRPr lang="en-US" i="1" dirty="0"/>
          </a:p>
          <a:p>
            <a:r>
              <a:rPr lang="en-US" dirty="0"/>
              <a:t>Receptive Language</a:t>
            </a:r>
          </a:p>
          <a:p>
            <a:r>
              <a:rPr lang="en-US" dirty="0"/>
              <a:t>Productive Language</a:t>
            </a:r>
          </a:p>
          <a:p>
            <a:pPr lvl="1"/>
            <a:r>
              <a:rPr lang="en-US" dirty="0"/>
              <a:t>Babbling sounds</a:t>
            </a:r>
          </a:p>
          <a:p>
            <a:pPr lvl="1"/>
            <a:r>
              <a:rPr lang="en-US" dirty="0"/>
              <a:t>Babbling “words”</a:t>
            </a:r>
          </a:p>
          <a:p>
            <a:pPr lvl="1"/>
            <a:r>
              <a:rPr lang="en-US" dirty="0"/>
              <a:t>Single words</a:t>
            </a:r>
          </a:p>
          <a:p>
            <a:pPr lvl="1"/>
            <a:r>
              <a:rPr lang="en-US" dirty="0"/>
              <a:t>Telegraphic speech</a:t>
            </a:r>
          </a:p>
          <a:p>
            <a:pPr lvl="1"/>
            <a:r>
              <a:rPr lang="en-US" dirty="0"/>
              <a:t>Watch out!!!</a:t>
            </a:r>
          </a:p>
        </p:txBody>
      </p:sp>
    </p:spTree>
    <p:extLst>
      <p:ext uri="{BB962C8B-B14F-4D97-AF65-F5344CB8AC3E}">
        <p14:creationId xmlns:p14="http://schemas.microsoft.com/office/powerpoint/2010/main" val="3192434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E9E73-5399-4CCB-9566-DED2AC69D896}"/>
              </a:ext>
            </a:extLst>
          </p:cNvPr>
          <p:cNvSpPr>
            <a:spLocks noGrp="1"/>
          </p:cNvSpPr>
          <p:nvPr>
            <p:ph type="title"/>
          </p:nvPr>
        </p:nvSpPr>
        <p:spPr/>
        <p:txBody>
          <a:bodyPr/>
          <a:lstStyle/>
          <a:p>
            <a:r>
              <a:rPr lang="en-US" dirty="0"/>
              <a:t>Theories of Development</a:t>
            </a:r>
          </a:p>
        </p:txBody>
      </p:sp>
      <p:sp>
        <p:nvSpPr>
          <p:cNvPr id="3" name="Content Placeholder 2">
            <a:extLst>
              <a:ext uri="{FF2B5EF4-FFF2-40B4-BE49-F238E27FC236}">
                <a16:creationId xmlns:a16="http://schemas.microsoft.com/office/drawing/2014/main" id="{2F30D2C3-942F-425E-A20F-D2EECC55F2AC}"/>
              </a:ext>
            </a:extLst>
          </p:cNvPr>
          <p:cNvSpPr>
            <a:spLocks noGrp="1"/>
          </p:cNvSpPr>
          <p:nvPr>
            <p:ph idx="1"/>
          </p:nvPr>
        </p:nvSpPr>
        <p:spPr>
          <a:xfrm>
            <a:off x="457200" y="1219200"/>
            <a:ext cx="8229600" cy="4906963"/>
          </a:xfrm>
        </p:spPr>
        <p:txBody>
          <a:bodyPr/>
          <a:lstStyle/>
          <a:p>
            <a:r>
              <a:rPr lang="en-US" dirty="0"/>
              <a:t>Jean Piaget</a:t>
            </a:r>
          </a:p>
          <a:p>
            <a:pPr lvl="1"/>
            <a:r>
              <a:rPr lang="en-US" dirty="0"/>
              <a:t>Stages of Development</a:t>
            </a:r>
          </a:p>
          <a:p>
            <a:pPr lvl="1"/>
            <a:r>
              <a:rPr lang="en-US" dirty="0"/>
              <a:t>Egocentric Speech</a:t>
            </a:r>
          </a:p>
          <a:p>
            <a:pPr lvl="1"/>
            <a:r>
              <a:rPr lang="en-US" dirty="0"/>
              <a:t>Let kids explore</a:t>
            </a:r>
          </a:p>
          <a:p>
            <a:r>
              <a:rPr lang="en-US" dirty="0"/>
              <a:t>Vs.</a:t>
            </a:r>
          </a:p>
          <a:p>
            <a:r>
              <a:rPr lang="en-US" dirty="0"/>
              <a:t>Lev Vygotsky</a:t>
            </a:r>
          </a:p>
          <a:p>
            <a:pPr lvl="1"/>
            <a:r>
              <a:rPr lang="en-US" dirty="0"/>
              <a:t>Culture matters most</a:t>
            </a:r>
          </a:p>
          <a:p>
            <a:pPr lvl="1"/>
            <a:r>
              <a:rPr lang="en-US" dirty="0"/>
              <a:t>Language is vital</a:t>
            </a:r>
          </a:p>
          <a:p>
            <a:pPr lvl="1"/>
            <a:r>
              <a:rPr lang="en-US" dirty="0"/>
              <a:t>Experience life with teachers and peers</a:t>
            </a:r>
          </a:p>
        </p:txBody>
      </p:sp>
    </p:spTree>
    <p:extLst>
      <p:ext uri="{BB962C8B-B14F-4D97-AF65-F5344CB8AC3E}">
        <p14:creationId xmlns:p14="http://schemas.microsoft.com/office/powerpoint/2010/main" val="1700928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B1A1E-1516-4BF7-ACED-ED198C5776EA}"/>
              </a:ext>
            </a:extLst>
          </p:cNvPr>
          <p:cNvSpPr>
            <a:spLocks noGrp="1"/>
          </p:cNvSpPr>
          <p:nvPr>
            <p:ph type="title"/>
          </p:nvPr>
        </p:nvSpPr>
        <p:spPr/>
        <p:txBody>
          <a:bodyPr/>
          <a:lstStyle/>
          <a:p>
            <a:r>
              <a:rPr lang="en-US" dirty="0"/>
              <a:t>How People Learn to Communicate</a:t>
            </a:r>
          </a:p>
        </p:txBody>
      </p:sp>
      <p:sp>
        <p:nvSpPr>
          <p:cNvPr id="3" name="Content Placeholder 2">
            <a:extLst>
              <a:ext uri="{FF2B5EF4-FFF2-40B4-BE49-F238E27FC236}">
                <a16:creationId xmlns:a16="http://schemas.microsoft.com/office/drawing/2014/main" id="{972D4F38-6360-4868-A0A7-504A30F0C3DC}"/>
              </a:ext>
            </a:extLst>
          </p:cNvPr>
          <p:cNvSpPr>
            <a:spLocks noGrp="1"/>
          </p:cNvSpPr>
          <p:nvPr>
            <p:ph idx="1"/>
          </p:nvPr>
        </p:nvSpPr>
        <p:spPr/>
        <p:txBody>
          <a:bodyPr/>
          <a:lstStyle/>
          <a:p>
            <a:r>
              <a:rPr lang="en-US" dirty="0"/>
              <a:t>Development of neural networks</a:t>
            </a:r>
          </a:p>
          <a:p>
            <a:endParaRPr lang="en-US" dirty="0"/>
          </a:p>
          <a:p>
            <a:r>
              <a:rPr lang="en-US" dirty="0"/>
              <a:t>Nouns come first</a:t>
            </a:r>
          </a:p>
          <a:p>
            <a:endParaRPr lang="en-US" dirty="0"/>
          </a:p>
          <a:p>
            <a:r>
              <a:rPr lang="en-US" dirty="0"/>
              <a:t>2</a:t>
            </a:r>
            <a:r>
              <a:rPr lang="en-US" baseline="30000" dirty="0"/>
              <a:t>nd</a:t>
            </a:r>
            <a:r>
              <a:rPr lang="en-US" dirty="0"/>
              <a:t> Language skills</a:t>
            </a:r>
          </a:p>
          <a:p>
            <a:pPr lvl="1"/>
            <a:r>
              <a:rPr lang="en-US" dirty="0"/>
              <a:t>Immigrant teenagers?</a:t>
            </a:r>
          </a:p>
          <a:p>
            <a:pPr lvl="1"/>
            <a:r>
              <a:rPr lang="en-US" dirty="0"/>
              <a:t>Hearing impaired folks?</a:t>
            </a:r>
          </a:p>
          <a:p>
            <a:endParaRPr lang="en-US" dirty="0"/>
          </a:p>
        </p:txBody>
      </p:sp>
    </p:spTree>
    <p:extLst>
      <p:ext uri="{BB962C8B-B14F-4D97-AF65-F5344CB8AC3E}">
        <p14:creationId xmlns:p14="http://schemas.microsoft.com/office/powerpoint/2010/main" val="3327367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A2857-78B7-4E4C-AC6A-47F8850BC28C}"/>
              </a:ext>
            </a:extLst>
          </p:cNvPr>
          <p:cNvSpPr>
            <a:spLocks noGrp="1"/>
          </p:cNvSpPr>
          <p:nvPr>
            <p:ph type="title"/>
          </p:nvPr>
        </p:nvSpPr>
        <p:spPr/>
        <p:txBody>
          <a:bodyPr/>
          <a:lstStyle/>
          <a:p>
            <a:r>
              <a:rPr lang="en-US" dirty="0"/>
              <a:t>Thinking without words</a:t>
            </a:r>
          </a:p>
        </p:txBody>
      </p:sp>
      <p:sp>
        <p:nvSpPr>
          <p:cNvPr id="3" name="Content Placeholder 2">
            <a:extLst>
              <a:ext uri="{FF2B5EF4-FFF2-40B4-BE49-F238E27FC236}">
                <a16:creationId xmlns:a16="http://schemas.microsoft.com/office/drawing/2014/main" id="{DBFDE00B-0EE8-4379-A493-8F48ED069786}"/>
              </a:ext>
            </a:extLst>
          </p:cNvPr>
          <p:cNvSpPr>
            <a:spLocks noGrp="1"/>
          </p:cNvSpPr>
          <p:nvPr>
            <p:ph idx="1"/>
          </p:nvPr>
        </p:nvSpPr>
        <p:spPr/>
        <p:txBody>
          <a:bodyPr/>
          <a:lstStyle/>
          <a:p>
            <a:endParaRPr lang="en-US" dirty="0"/>
          </a:p>
          <a:p>
            <a:r>
              <a:rPr lang="en-US" dirty="0"/>
              <a:t>Our use of visual imagery</a:t>
            </a:r>
          </a:p>
          <a:p>
            <a:endParaRPr lang="en-US" dirty="0"/>
          </a:p>
          <a:p>
            <a:r>
              <a:rPr lang="en-US" dirty="0"/>
              <a:t>Ideas vs. Words</a:t>
            </a:r>
          </a:p>
          <a:p>
            <a:endParaRPr lang="en-US" dirty="0"/>
          </a:p>
          <a:p>
            <a:r>
              <a:rPr lang="en-US" dirty="0"/>
              <a:t>Product Goals vs. Process Goals</a:t>
            </a:r>
          </a:p>
        </p:txBody>
      </p:sp>
    </p:spTree>
    <p:extLst>
      <p:ext uri="{BB962C8B-B14F-4D97-AF65-F5344CB8AC3E}">
        <p14:creationId xmlns:p14="http://schemas.microsoft.com/office/powerpoint/2010/main" val="2511449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8F82E-1651-44F2-AA76-EB8C802FD3DD}"/>
              </a:ext>
            </a:extLst>
          </p:cNvPr>
          <p:cNvSpPr>
            <a:spLocks noGrp="1"/>
          </p:cNvSpPr>
          <p:nvPr>
            <p:ph type="title"/>
          </p:nvPr>
        </p:nvSpPr>
        <p:spPr/>
        <p:txBody>
          <a:bodyPr/>
          <a:lstStyle/>
          <a:p>
            <a:r>
              <a:rPr lang="en-US" dirty="0"/>
              <a:t>What about Non-humans?</a:t>
            </a:r>
          </a:p>
        </p:txBody>
      </p:sp>
      <p:sp>
        <p:nvSpPr>
          <p:cNvPr id="3" name="Content Placeholder 2">
            <a:extLst>
              <a:ext uri="{FF2B5EF4-FFF2-40B4-BE49-F238E27FC236}">
                <a16:creationId xmlns:a16="http://schemas.microsoft.com/office/drawing/2014/main" id="{0ABADCE7-4752-4692-A079-627FE92A5A73}"/>
              </a:ext>
            </a:extLst>
          </p:cNvPr>
          <p:cNvSpPr>
            <a:spLocks noGrp="1"/>
          </p:cNvSpPr>
          <p:nvPr>
            <p:ph idx="1"/>
          </p:nvPr>
        </p:nvSpPr>
        <p:spPr/>
        <p:txBody>
          <a:bodyPr>
            <a:normAutofit lnSpcReduction="10000"/>
          </a:bodyPr>
          <a:lstStyle/>
          <a:p>
            <a:r>
              <a:rPr lang="en-US" dirty="0"/>
              <a:t>Do other species have cognitive skills?</a:t>
            </a:r>
          </a:p>
          <a:p>
            <a:endParaRPr lang="en-US" dirty="0"/>
          </a:p>
          <a:p>
            <a:r>
              <a:rPr lang="en-US" dirty="0"/>
              <a:t>Can they conceptualize?</a:t>
            </a:r>
          </a:p>
          <a:p>
            <a:endParaRPr lang="en-US" dirty="0"/>
          </a:p>
          <a:p>
            <a:r>
              <a:rPr lang="en-US" dirty="0">
                <a:hlinkClick r:id="rId3" action="ppaction://hlinkfile"/>
              </a:rPr>
              <a:t>Video</a:t>
            </a:r>
            <a:r>
              <a:rPr lang="en-US" dirty="0"/>
              <a:t>  </a:t>
            </a:r>
          </a:p>
          <a:p>
            <a:endParaRPr lang="en-US" dirty="0"/>
          </a:p>
          <a:p>
            <a:r>
              <a:rPr lang="en-US" dirty="0"/>
              <a:t>Do they have language?</a:t>
            </a:r>
          </a:p>
          <a:p>
            <a:pPr lvl="1"/>
            <a:r>
              <a:rPr lang="en-US" dirty="0"/>
              <a:t>What about syntax?</a:t>
            </a:r>
          </a:p>
        </p:txBody>
      </p:sp>
    </p:spTree>
    <p:extLst>
      <p:ext uri="{BB962C8B-B14F-4D97-AF65-F5344CB8AC3E}">
        <p14:creationId xmlns:p14="http://schemas.microsoft.com/office/powerpoint/2010/main" val="35363283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41976</TotalTime>
  <Words>955</Words>
  <Application>Microsoft Office PowerPoint</Application>
  <PresentationFormat>On-screen Show (4:3)</PresentationFormat>
  <Paragraphs>254</Paragraphs>
  <Slides>35</Slides>
  <Notes>35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Ravie</vt:lpstr>
      <vt:lpstr>Office Theme</vt:lpstr>
      <vt:lpstr>Cognition, Language Development, &amp; Intelligence</vt:lpstr>
      <vt:lpstr>Elements of Cognition</vt:lpstr>
      <vt:lpstr>The Fear Factor</vt:lpstr>
      <vt:lpstr>Framing</vt:lpstr>
      <vt:lpstr>How Babies Learn to Communicate</vt:lpstr>
      <vt:lpstr>Theories of Development</vt:lpstr>
      <vt:lpstr>How People Learn to Communicate</vt:lpstr>
      <vt:lpstr>Thinking without words</vt:lpstr>
      <vt:lpstr>What about Non-humans?</vt:lpstr>
      <vt:lpstr>Testing Issues</vt:lpstr>
      <vt:lpstr>Studies in Psychology</vt:lpstr>
      <vt:lpstr>Intelligence</vt:lpstr>
      <vt:lpstr>Intelligence – Mr. Woody</vt:lpstr>
      <vt:lpstr>Intelligence - Dictionary</vt:lpstr>
      <vt:lpstr>PowerPoint Presentation</vt:lpstr>
      <vt:lpstr>How would you measure 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Where does Creativity fit in?</vt:lpstr>
      <vt:lpstr>Where does creativity come from?</vt:lpstr>
      <vt:lpstr>Can I become more creative?</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dc:creator>
  <cp:lastModifiedBy>user</cp:lastModifiedBy>
  <cp:revision>99</cp:revision>
  <dcterms:created xsi:type="dcterms:W3CDTF">2014-09-30T12:31:19Z</dcterms:created>
  <dcterms:modified xsi:type="dcterms:W3CDTF">2019-12-09T03:10:52Z</dcterms:modified>
</cp:coreProperties>
</file>