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332" r:id="rId3"/>
    <p:sldId id="257" r:id="rId4"/>
    <p:sldId id="260" r:id="rId5"/>
    <p:sldId id="261" r:id="rId6"/>
    <p:sldId id="262" r:id="rId7"/>
    <p:sldId id="276" r:id="rId8"/>
    <p:sldId id="277" r:id="rId9"/>
    <p:sldId id="263" r:id="rId10"/>
    <p:sldId id="278" r:id="rId11"/>
    <p:sldId id="279" r:id="rId12"/>
    <p:sldId id="264" r:id="rId13"/>
    <p:sldId id="280" r:id="rId14"/>
    <p:sldId id="265" r:id="rId15"/>
    <p:sldId id="266" r:id="rId16"/>
    <p:sldId id="281" r:id="rId17"/>
    <p:sldId id="282" r:id="rId18"/>
    <p:sldId id="283" r:id="rId19"/>
    <p:sldId id="267" r:id="rId20"/>
    <p:sldId id="284" r:id="rId21"/>
    <p:sldId id="285" r:id="rId22"/>
    <p:sldId id="286" r:id="rId23"/>
    <p:sldId id="258" r:id="rId24"/>
    <p:sldId id="259" r:id="rId25"/>
    <p:sldId id="289" r:id="rId26"/>
    <p:sldId id="290" r:id="rId27"/>
    <p:sldId id="291" r:id="rId28"/>
    <p:sldId id="292" r:id="rId29"/>
    <p:sldId id="293" r:id="rId30"/>
    <p:sldId id="294" r:id="rId31"/>
    <p:sldId id="295" r:id="rId32"/>
    <p:sldId id="296" r:id="rId33"/>
    <p:sldId id="297" r:id="rId34"/>
    <p:sldId id="287" r:id="rId35"/>
    <p:sldId id="270" r:id="rId36"/>
    <p:sldId id="298" r:id="rId37"/>
    <p:sldId id="325" r:id="rId38"/>
    <p:sldId id="326" r:id="rId39"/>
    <p:sldId id="331" r:id="rId40"/>
    <p:sldId id="299" r:id="rId41"/>
    <p:sldId id="300" r:id="rId42"/>
    <p:sldId id="301" r:id="rId43"/>
    <p:sldId id="302" r:id="rId44"/>
    <p:sldId id="303" r:id="rId45"/>
    <p:sldId id="304" r:id="rId46"/>
    <p:sldId id="271" r:id="rId47"/>
    <p:sldId id="305" r:id="rId48"/>
    <p:sldId id="306" r:id="rId49"/>
    <p:sldId id="327" r:id="rId50"/>
    <p:sldId id="328" r:id="rId51"/>
    <p:sldId id="333" r:id="rId52"/>
    <p:sldId id="321" r:id="rId53"/>
    <p:sldId id="316" r:id="rId54"/>
    <p:sldId id="317" r:id="rId55"/>
    <p:sldId id="319" r:id="rId56"/>
    <p:sldId id="320" r:id="rId57"/>
    <p:sldId id="323" r:id="rId58"/>
    <p:sldId id="322" r:id="rId59"/>
    <p:sldId id="318" r:id="rId60"/>
    <p:sldId id="324" r:id="rId61"/>
    <p:sldId id="307" r:id="rId62"/>
    <p:sldId id="308" r:id="rId63"/>
    <p:sldId id="309" r:id="rId64"/>
    <p:sldId id="310"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54" y="84"/>
      </p:cViewPr>
      <p:guideLst>
        <p:guide orient="horz" pos="2160"/>
        <p:guide pos="2880"/>
      </p:guideLst>
    </p:cSldViewPr>
  </p:slideViewPr>
  <p:notesTextViewPr>
    <p:cViewPr>
      <p:scale>
        <a:sx n="1" d="1"/>
        <a:sy n="1" d="1"/>
      </p:scale>
      <p:origin x="0" y="0"/>
    </p:cViewPr>
  </p:notesTextViewPr>
  <p:sorterViewPr>
    <p:cViewPr>
      <p:scale>
        <a:sx n="100" d="100"/>
        <a:sy n="100" d="100"/>
      </p:scale>
      <p:origin x="0" y="79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7CB808-1459-484E-AB78-5C68F0793426}" type="datetimeFigureOut">
              <a:rPr lang="en-US" smtClean="0"/>
              <a:t>8/3/2019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2139D3-459D-4223-A8AA-94F7D16CBF40}" type="slidenum">
              <a:rPr lang="en-US" smtClean="0"/>
              <a:t>‹#›</a:t>
            </a:fld>
            <a:endParaRPr lang="en-US"/>
          </a:p>
        </p:txBody>
      </p:sp>
    </p:spTree>
    <p:extLst>
      <p:ext uri="{BB962C8B-B14F-4D97-AF65-F5344CB8AC3E}">
        <p14:creationId xmlns:p14="http://schemas.microsoft.com/office/powerpoint/2010/main" val="933210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Psamtik’s</a:t>
            </a:r>
            <a:r>
              <a:rPr lang="en-US" dirty="0"/>
              <a:t> experiment</a:t>
            </a:r>
            <a:r>
              <a:rPr lang="en-US" baseline="0" dirty="0"/>
              <a:t> was to see if babies instinctively knew the Egyptian language.  If they did, he would declare it the original language, and prove the antiquity of Egyptian culture.  (They didn’t.)</a:t>
            </a:r>
            <a:endParaRPr lang="en-US" dirty="0"/>
          </a:p>
        </p:txBody>
      </p:sp>
      <p:sp>
        <p:nvSpPr>
          <p:cNvPr id="4" name="Slide Number Placeholder 3"/>
          <p:cNvSpPr>
            <a:spLocks noGrp="1"/>
          </p:cNvSpPr>
          <p:nvPr>
            <p:ph type="sldNum" sz="quarter" idx="10"/>
          </p:nvPr>
        </p:nvSpPr>
        <p:spPr/>
        <p:txBody>
          <a:bodyPr/>
          <a:lstStyle/>
          <a:p>
            <a:fld id="{442139D3-459D-4223-A8AA-94F7D16CBF40}" type="slidenum">
              <a:rPr lang="en-US" smtClean="0"/>
              <a:t>4</a:t>
            </a:fld>
            <a:endParaRPr lang="en-US"/>
          </a:p>
        </p:txBody>
      </p:sp>
    </p:spTree>
    <p:extLst>
      <p:ext uri="{BB962C8B-B14F-4D97-AF65-F5344CB8AC3E}">
        <p14:creationId xmlns:p14="http://schemas.microsoft.com/office/powerpoint/2010/main" val="3877076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Hot is hot and cold is cold, but happiness…</a:t>
            </a:r>
          </a:p>
        </p:txBody>
      </p:sp>
      <p:sp>
        <p:nvSpPr>
          <p:cNvPr id="4" name="Slide Number Placeholder 3"/>
          <p:cNvSpPr>
            <a:spLocks noGrp="1"/>
          </p:cNvSpPr>
          <p:nvPr>
            <p:ph type="sldNum" sz="quarter" idx="10"/>
          </p:nvPr>
        </p:nvSpPr>
        <p:spPr/>
        <p:txBody>
          <a:bodyPr/>
          <a:lstStyle/>
          <a:p>
            <a:fld id="{442139D3-459D-4223-A8AA-94F7D16CBF40}" type="slidenum">
              <a:rPr lang="en-US" smtClean="0"/>
              <a:t>17</a:t>
            </a:fld>
            <a:endParaRPr lang="en-US"/>
          </a:p>
        </p:txBody>
      </p:sp>
    </p:spTree>
    <p:extLst>
      <p:ext uri="{BB962C8B-B14F-4D97-AF65-F5344CB8AC3E}">
        <p14:creationId xmlns:p14="http://schemas.microsoft.com/office/powerpoint/2010/main" val="3262099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lost his professorship</a:t>
            </a:r>
            <a:r>
              <a:rPr lang="en-US" baseline="0" dirty="0"/>
              <a:t> at Johns Hopkins for having an affair with a subordinate, then became an advertising consultant.  He is “King of the Coffee Break” thanks to a Maxwell House campaign he created.</a:t>
            </a:r>
            <a:endParaRPr lang="en-US" dirty="0"/>
          </a:p>
        </p:txBody>
      </p:sp>
      <p:sp>
        <p:nvSpPr>
          <p:cNvPr id="4" name="Slide Number Placeholder 3"/>
          <p:cNvSpPr>
            <a:spLocks noGrp="1"/>
          </p:cNvSpPr>
          <p:nvPr>
            <p:ph type="sldNum" sz="quarter" idx="10"/>
          </p:nvPr>
        </p:nvSpPr>
        <p:spPr/>
        <p:txBody>
          <a:bodyPr/>
          <a:lstStyle/>
          <a:p>
            <a:fld id="{442139D3-459D-4223-A8AA-94F7D16CBF40}" type="slidenum">
              <a:rPr lang="en-US" smtClean="0"/>
              <a:t>45</a:t>
            </a:fld>
            <a:endParaRPr lang="en-US"/>
          </a:p>
        </p:txBody>
      </p:sp>
    </p:spTree>
    <p:extLst>
      <p:ext uri="{BB962C8B-B14F-4D97-AF65-F5344CB8AC3E}">
        <p14:creationId xmlns:p14="http://schemas.microsoft.com/office/powerpoint/2010/main" val="2713717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679266-9F2F-4599-9530-3BC0769D1A18}" type="datetimeFigureOut">
              <a:rPr lang="en-US" smtClean="0"/>
              <a:t>8/3/2019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0F21B4-9FC3-41B6-8D05-7F929BDE00AD}" type="slidenum">
              <a:rPr lang="en-US" smtClean="0"/>
              <a:t>‹#›</a:t>
            </a:fld>
            <a:endParaRPr lang="en-US" dirty="0"/>
          </a:p>
        </p:txBody>
      </p:sp>
    </p:spTree>
    <p:extLst>
      <p:ext uri="{BB962C8B-B14F-4D97-AF65-F5344CB8AC3E}">
        <p14:creationId xmlns:p14="http://schemas.microsoft.com/office/powerpoint/2010/main" val="270807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679266-9F2F-4599-9530-3BC0769D1A18}" type="datetimeFigureOut">
              <a:rPr lang="en-US" smtClean="0"/>
              <a:t>8/3/2019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0F21B4-9FC3-41B6-8D05-7F929BDE00AD}" type="slidenum">
              <a:rPr lang="en-US" smtClean="0"/>
              <a:t>‹#›</a:t>
            </a:fld>
            <a:endParaRPr lang="en-US" dirty="0"/>
          </a:p>
        </p:txBody>
      </p:sp>
    </p:spTree>
    <p:extLst>
      <p:ext uri="{BB962C8B-B14F-4D97-AF65-F5344CB8AC3E}">
        <p14:creationId xmlns:p14="http://schemas.microsoft.com/office/powerpoint/2010/main" val="2066759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679266-9F2F-4599-9530-3BC0769D1A18}" type="datetimeFigureOut">
              <a:rPr lang="en-US" smtClean="0"/>
              <a:t>8/3/2019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0F21B4-9FC3-41B6-8D05-7F929BDE00AD}" type="slidenum">
              <a:rPr lang="en-US" smtClean="0"/>
              <a:t>‹#›</a:t>
            </a:fld>
            <a:endParaRPr lang="en-US" dirty="0"/>
          </a:p>
        </p:txBody>
      </p:sp>
    </p:spTree>
    <p:extLst>
      <p:ext uri="{BB962C8B-B14F-4D97-AF65-F5344CB8AC3E}">
        <p14:creationId xmlns:p14="http://schemas.microsoft.com/office/powerpoint/2010/main" val="4080769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C26AA8BA-DD1F-4159-8E6F-2215F87EF177}" type="slidenum">
              <a:rPr lang="en-US"/>
              <a:pPr>
                <a:defRPr/>
              </a:pPr>
              <a:t>‹#›</a:t>
            </a:fld>
            <a:endParaRPr lang="en-US" dirty="0"/>
          </a:p>
        </p:txBody>
      </p:sp>
    </p:spTree>
    <p:extLst>
      <p:ext uri="{BB962C8B-B14F-4D97-AF65-F5344CB8AC3E}">
        <p14:creationId xmlns:p14="http://schemas.microsoft.com/office/powerpoint/2010/main" val="3863385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679266-9F2F-4599-9530-3BC0769D1A18}" type="datetimeFigureOut">
              <a:rPr lang="en-US" smtClean="0"/>
              <a:t>8/3/2019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0F21B4-9FC3-41B6-8D05-7F929BDE00AD}" type="slidenum">
              <a:rPr lang="en-US" smtClean="0"/>
              <a:t>‹#›</a:t>
            </a:fld>
            <a:endParaRPr lang="en-US" dirty="0"/>
          </a:p>
        </p:txBody>
      </p:sp>
    </p:spTree>
    <p:extLst>
      <p:ext uri="{BB962C8B-B14F-4D97-AF65-F5344CB8AC3E}">
        <p14:creationId xmlns:p14="http://schemas.microsoft.com/office/powerpoint/2010/main" val="290738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679266-9F2F-4599-9530-3BC0769D1A18}" type="datetimeFigureOut">
              <a:rPr lang="en-US" smtClean="0"/>
              <a:t>8/3/2019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0F21B4-9FC3-41B6-8D05-7F929BDE00AD}" type="slidenum">
              <a:rPr lang="en-US" smtClean="0"/>
              <a:t>‹#›</a:t>
            </a:fld>
            <a:endParaRPr lang="en-US" dirty="0"/>
          </a:p>
        </p:txBody>
      </p:sp>
    </p:spTree>
    <p:extLst>
      <p:ext uri="{BB962C8B-B14F-4D97-AF65-F5344CB8AC3E}">
        <p14:creationId xmlns:p14="http://schemas.microsoft.com/office/powerpoint/2010/main" val="170939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679266-9F2F-4599-9530-3BC0769D1A18}" type="datetimeFigureOut">
              <a:rPr lang="en-US" smtClean="0"/>
              <a:t>8/3/2019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0F21B4-9FC3-41B6-8D05-7F929BDE00AD}" type="slidenum">
              <a:rPr lang="en-US" smtClean="0"/>
              <a:t>‹#›</a:t>
            </a:fld>
            <a:endParaRPr lang="en-US" dirty="0"/>
          </a:p>
        </p:txBody>
      </p:sp>
    </p:spTree>
    <p:extLst>
      <p:ext uri="{BB962C8B-B14F-4D97-AF65-F5344CB8AC3E}">
        <p14:creationId xmlns:p14="http://schemas.microsoft.com/office/powerpoint/2010/main" val="1800312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679266-9F2F-4599-9530-3BC0769D1A18}" type="datetimeFigureOut">
              <a:rPr lang="en-US" smtClean="0"/>
              <a:t>8/3/2019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0F21B4-9FC3-41B6-8D05-7F929BDE00AD}" type="slidenum">
              <a:rPr lang="en-US" smtClean="0"/>
              <a:t>‹#›</a:t>
            </a:fld>
            <a:endParaRPr lang="en-US" dirty="0"/>
          </a:p>
        </p:txBody>
      </p:sp>
    </p:spTree>
    <p:extLst>
      <p:ext uri="{BB962C8B-B14F-4D97-AF65-F5344CB8AC3E}">
        <p14:creationId xmlns:p14="http://schemas.microsoft.com/office/powerpoint/2010/main" val="1302460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679266-9F2F-4599-9530-3BC0769D1A18}" type="datetimeFigureOut">
              <a:rPr lang="en-US" smtClean="0"/>
              <a:t>8/3/2019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0F21B4-9FC3-41B6-8D05-7F929BDE00AD}" type="slidenum">
              <a:rPr lang="en-US" smtClean="0"/>
              <a:t>‹#›</a:t>
            </a:fld>
            <a:endParaRPr lang="en-US" dirty="0"/>
          </a:p>
        </p:txBody>
      </p:sp>
    </p:spTree>
    <p:extLst>
      <p:ext uri="{BB962C8B-B14F-4D97-AF65-F5344CB8AC3E}">
        <p14:creationId xmlns:p14="http://schemas.microsoft.com/office/powerpoint/2010/main" val="2881191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679266-9F2F-4599-9530-3BC0769D1A18}" type="datetimeFigureOut">
              <a:rPr lang="en-US" smtClean="0"/>
              <a:t>8/3/2019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0F21B4-9FC3-41B6-8D05-7F929BDE00AD}" type="slidenum">
              <a:rPr lang="en-US" smtClean="0"/>
              <a:t>‹#›</a:t>
            </a:fld>
            <a:endParaRPr lang="en-US" dirty="0"/>
          </a:p>
        </p:txBody>
      </p:sp>
    </p:spTree>
    <p:extLst>
      <p:ext uri="{BB962C8B-B14F-4D97-AF65-F5344CB8AC3E}">
        <p14:creationId xmlns:p14="http://schemas.microsoft.com/office/powerpoint/2010/main" val="4256281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679266-9F2F-4599-9530-3BC0769D1A18}" type="datetimeFigureOut">
              <a:rPr lang="en-US" smtClean="0"/>
              <a:t>8/3/2019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0F21B4-9FC3-41B6-8D05-7F929BDE00AD}" type="slidenum">
              <a:rPr lang="en-US" smtClean="0"/>
              <a:t>‹#›</a:t>
            </a:fld>
            <a:endParaRPr lang="en-US" dirty="0"/>
          </a:p>
        </p:txBody>
      </p:sp>
    </p:spTree>
    <p:extLst>
      <p:ext uri="{BB962C8B-B14F-4D97-AF65-F5344CB8AC3E}">
        <p14:creationId xmlns:p14="http://schemas.microsoft.com/office/powerpoint/2010/main" val="542198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679266-9F2F-4599-9530-3BC0769D1A18}" type="datetimeFigureOut">
              <a:rPr lang="en-US" smtClean="0"/>
              <a:t>8/3/2019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0F21B4-9FC3-41B6-8D05-7F929BDE00AD}" type="slidenum">
              <a:rPr lang="en-US" smtClean="0"/>
              <a:t>‹#›</a:t>
            </a:fld>
            <a:endParaRPr lang="en-US" dirty="0"/>
          </a:p>
        </p:txBody>
      </p:sp>
    </p:spTree>
    <p:extLst>
      <p:ext uri="{BB962C8B-B14F-4D97-AF65-F5344CB8AC3E}">
        <p14:creationId xmlns:p14="http://schemas.microsoft.com/office/powerpoint/2010/main" val="3033696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679266-9F2F-4599-9530-3BC0769D1A18}" type="datetimeFigureOut">
              <a:rPr lang="en-US" smtClean="0"/>
              <a:t>8/3/2019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F21B4-9FC3-41B6-8D05-7F929BDE00AD}" type="slidenum">
              <a:rPr lang="en-US" smtClean="0"/>
              <a:t>‹#›</a:t>
            </a:fld>
            <a:endParaRPr lang="en-US" dirty="0"/>
          </a:p>
        </p:txBody>
      </p:sp>
    </p:spTree>
    <p:extLst>
      <p:ext uri="{BB962C8B-B14F-4D97-AF65-F5344CB8AC3E}">
        <p14:creationId xmlns:p14="http://schemas.microsoft.com/office/powerpoint/2010/main" val="1382819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History of Psychology</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293966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Aristotle</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141958"/>
            <a:ext cx="4038600" cy="3442447"/>
          </a:xfrm>
        </p:spPr>
      </p:pic>
      <p:sp>
        <p:nvSpPr>
          <p:cNvPr id="5" name="Content Placeholder 4"/>
          <p:cNvSpPr>
            <a:spLocks noGrp="1"/>
          </p:cNvSpPr>
          <p:nvPr>
            <p:ph sz="half" idx="2"/>
          </p:nvPr>
        </p:nvSpPr>
        <p:spPr/>
        <p:txBody>
          <a:bodyPr/>
          <a:lstStyle/>
          <a:p>
            <a:r>
              <a:rPr lang="en-US" sz="4000" i="1" dirty="0"/>
              <a:t>Associationism</a:t>
            </a:r>
          </a:p>
          <a:p>
            <a:endParaRPr lang="en-US" dirty="0"/>
          </a:p>
          <a:p>
            <a:pPr marL="0" indent="0">
              <a:buNone/>
            </a:pPr>
            <a:endParaRPr lang="en-US" dirty="0"/>
          </a:p>
        </p:txBody>
      </p:sp>
    </p:spTree>
    <p:extLst>
      <p:ext uri="{BB962C8B-B14F-4D97-AF65-F5344CB8AC3E}">
        <p14:creationId xmlns:p14="http://schemas.microsoft.com/office/powerpoint/2010/main" val="3874901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Aristotle</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141958"/>
            <a:ext cx="4038600" cy="3442447"/>
          </a:xfrm>
        </p:spPr>
      </p:pic>
      <p:sp>
        <p:nvSpPr>
          <p:cNvPr id="5" name="Content Placeholder 4"/>
          <p:cNvSpPr>
            <a:spLocks noGrp="1"/>
          </p:cNvSpPr>
          <p:nvPr>
            <p:ph sz="half" idx="2"/>
          </p:nvPr>
        </p:nvSpPr>
        <p:spPr/>
        <p:txBody>
          <a:bodyPr/>
          <a:lstStyle/>
          <a:p>
            <a:r>
              <a:rPr lang="en-US" sz="4000" i="1" dirty="0"/>
              <a:t>Associationism</a:t>
            </a:r>
          </a:p>
          <a:p>
            <a:endParaRPr lang="en-US" dirty="0"/>
          </a:p>
          <a:p>
            <a:endParaRPr lang="en-US" dirty="0"/>
          </a:p>
          <a:p>
            <a:r>
              <a:rPr lang="en-US" sz="3600" dirty="0"/>
              <a:t>We seek pleasure, and avoid pain.</a:t>
            </a:r>
          </a:p>
        </p:txBody>
      </p:sp>
    </p:spTree>
    <p:extLst>
      <p:ext uri="{BB962C8B-B14F-4D97-AF65-F5344CB8AC3E}">
        <p14:creationId xmlns:p14="http://schemas.microsoft.com/office/powerpoint/2010/main" val="3874901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Hippocrates</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01003" y="1600200"/>
            <a:ext cx="4144327" cy="3453606"/>
          </a:xfrm>
        </p:spPr>
      </p:pic>
      <p:sp>
        <p:nvSpPr>
          <p:cNvPr id="5" name="Content Placeholder 4"/>
          <p:cNvSpPr>
            <a:spLocks noGrp="1"/>
          </p:cNvSpPr>
          <p:nvPr>
            <p:ph sz="half" idx="2"/>
          </p:nvPr>
        </p:nvSpPr>
        <p:spPr/>
        <p:txBody>
          <a:bodyPr>
            <a:normAutofit/>
          </a:bodyPr>
          <a:lstStyle/>
          <a:p>
            <a:pPr marL="0" indent="0">
              <a:buNone/>
            </a:pPr>
            <a:endParaRPr lang="en-US" sz="3600" dirty="0"/>
          </a:p>
        </p:txBody>
      </p:sp>
    </p:spTree>
    <p:extLst>
      <p:ext uri="{BB962C8B-B14F-4D97-AF65-F5344CB8AC3E}">
        <p14:creationId xmlns:p14="http://schemas.microsoft.com/office/powerpoint/2010/main" val="3759296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Hippocrates</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01003" y="1600200"/>
            <a:ext cx="4144327" cy="3453606"/>
          </a:xfrm>
        </p:spPr>
      </p:pic>
      <p:sp>
        <p:nvSpPr>
          <p:cNvPr id="5" name="Content Placeholder 4"/>
          <p:cNvSpPr>
            <a:spLocks noGrp="1"/>
          </p:cNvSpPr>
          <p:nvPr>
            <p:ph sz="half" idx="2"/>
          </p:nvPr>
        </p:nvSpPr>
        <p:spPr/>
        <p:txBody>
          <a:bodyPr>
            <a:normAutofit/>
          </a:bodyPr>
          <a:lstStyle/>
          <a:p>
            <a:r>
              <a:rPr lang="en-US" sz="3600" dirty="0"/>
              <a:t>“There are in fact two things, science and opinion; the former begets knowledge, the latter ignorance.”</a:t>
            </a:r>
          </a:p>
        </p:txBody>
      </p:sp>
    </p:spTree>
    <p:extLst>
      <p:ext uri="{BB962C8B-B14F-4D97-AF65-F5344CB8AC3E}">
        <p14:creationId xmlns:p14="http://schemas.microsoft.com/office/powerpoint/2010/main" val="1899109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Maybe it’s </a:t>
            </a:r>
            <a:r>
              <a:rPr lang="en-US" dirty="0">
                <a:latin typeface="Algerian" panose="04020705040A02060702" pitchFamily="82" charset="0"/>
              </a:rPr>
              <a:t>demons</a:t>
            </a:r>
            <a:r>
              <a:rPr lang="en-US" dirty="0"/>
              <a: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8875" y="1600994"/>
            <a:ext cx="4286250" cy="4524375"/>
          </a:xfrm>
        </p:spPr>
      </p:pic>
    </p:spTree>
    <p:extLst>
      <p:ext uri="{BB962C8B-B14F-4D97-AF65-F5344CB8AC3E}">
        <p14:creationId xmlns:p14="http://schemas.microsoft.com/office/powerpoint/2010/main" val="1794625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Wilhelm Wundt</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600200"/>
            <a:ext cx="4038600" cy="2645283"/>
          </a:xfrm>
        </p:spPr>
      </p:pic>
      <p:sp>
        <p:nvSpPr>
          <p:cNvPr id="5" name="Content Placeholder 4"/>
          <p:cNvSpPr>
            <a:spLocks noGrp="1"/>
          </p:cNvSpPr>
          <p:nvPr>
            <p:ph sz="half" idx="2"/>
          </p:nvPr>
        </p:nvSpPr>
        <p:spPr/>
        <p:txBody>
          <a:bodyPr/>
          <a:lstStyle/>
          <a:p>
            <a:pPr marL="0" indent="0">
              <a:buNone/>
            </a:pPr>
            <a:endParaRPr lang="en-US" dirty="0"/>
          </a:p>
        </p:txBody>
      </p:sp>
    </p:spTree>
    <p:extLst>
      <p:ext uri="{BB962C8B-B14F-4D97-AF65-F5344CB8AC3E}">
        <p14:creationId xmlns:p14="http://schemas.microsoft.com/office/powerpoint/2010/main" val="9092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Wilhelm Wundt</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600200"/>
            <a:ext cx="4038600" cy="2645283"/>
          </a:xfrm>
        </p:spPr>
      </p:pic>
      <p:sp>
        <p:nvSpPr>
          <p:cNvPr id="5" name="Content Placeholder 4"/>
          <p:cNvSpPr>
            <a:spLocks noGrp="1"/>
          </p:cNvSpPr>
          <p:nvPr>
            <p:ph sz="half" idx="2"/>
          </p:nvPr>
        </p:nvSpPr>
        <p:spPr/>
        <p:txBody>
          <a:bodyPr/>
          <a:lstStyle/>
          <a:p>
            <a:r>
              <a:rPr lang="en-US" i="1" dirty="0"/>
              <a:t>Structuralism</a:t>
            </a:r>
          </a:p>
          <a:p>
            <a:pPr marL="0" indent="0">
              <a:buNone/>
            </a:pPr>
            <a:endParaRPr lang="en-US" dirty="0"/>
          </a:p>
        </p:txBody>
      </p:sp>
    </p:spTree>
    <p:extLst>
      <p:ext uri="{BB962C8B-B14F-4D97-AF65-F5344CB8AC3E}">
        <p14:creationId xmlns:p14="http://schemas.microsoft.com/office/powerpoint/2010/main" val="258256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Wilhelm Wundt</a:t>
            </a: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1600200"/>
            <a:ext cx="4038600" cy="2645283"/>
          </a:xfrm>
        </p:spPr>
      </p:pic>
      <p:sp>
        <p:nvSpPr>
          <p:cNvPr id="5" name="Content Placeholder 4"/>
          <p:cNvSpPr>
            <a:spLocks noGrp="1"/>
          </p:cNvSpPr>
          <p:nvPr>
            <p:ph sz="half" idx="2"/>
          </p:nvPr>
        </p:nvSpPr>
        <p:spPr/>
        <p:txBody>
          <a:bodyPr/>
          <a:lstStyle/>
          <a:p>
            <a:r>
              <a:rPr lang="en-US" i="1" dirty="0"/>
              <a:t>Structuralism</a:t>
            </a:r>
          </a:p>
          <a:p>
            <a:endParaRPr lang="en-US" dirty="0"/>
          </a:p>
          <a:p>
            <a:r>
              <a:rPr lang="en-US" dirty="0"/>
              <a:t>The elements of consciousness are sensations (objective) and feelings (subjective)</a:t>
            </a:r>
          </a:p>
          <a:p>
            <a:pPr marL="0" indent="0">
              <a:buNone/>
            </a:pPr>
            <a:endParaRPr lang="en-US" dirty="0"/>
          </a:p>
        </p:txBody>
      </p:sp>
    </p:spTree>
    <p:extLst>
      <p:ext uri="{BB962C8B-B14F-4D97-AF65-F5344CB8AC3E}">
        <p14:creationId xmlns:p14="http://schemas.microsoft.com/office/powerpoint/2010/main" val="258256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Wilhelm Wundt</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600200"/>
            <a:ext cx="4038600" cy="2645283"/>
          </a:xfrm>
        </p:spPr>
      </p:pic>
      <p:sp>
        <p:nvSpPr>
          <p:cNvPr id="5" name="Content Placeholder 4"/>
          <p:cNvSpPr>
            <a:spLocks noGrp="1"/>
          </p:cNvSpPr>
          <p:nvPr>
            <p:ph sz="half" idx="2"/>
          </p:nvPr>
        </p:nvSpPr>
        <p:spPr/>
        <p:txBody>
          <a:bodyPr/>
          <a:lstStyle/>
          <a:p>
            <a:r>
              <a:rPr lang="en-US" i="1" dirty="0"/>
              <a:t>Structuralism</a:t>
            </a:r>
          </a:p>
          <a:p>
            <a:endParaRPr lang="en-US" dirty="0"/>
          </a:p>
          <a:p>
            <a:r>
              <a:rPr lang="en-US" dirty="0"/>
              <a:t>The elements of consciousness are sensations (objective) and feelings (subjective)</a:t>
            </a:r>
          </a:p>
          <a:p>
            <a:endParaRPr lang="en-US" dirty="0"/>
          </a:p>
          <a:p>
            <a:r>
              <a:rPr lang="en-US" dirty="0"/>
              <a:t>Set up the first laboratory</a:t>
            </a:r>
          </a:p>
        </p:txBody>
      </p:sp>
    </p:spTree>
    <p:extLst>
      <p:ext uri="{BB962C8B-B14F-4D97-AF65-F5344CB8AC3E}">
        <p14:creationId xmlns:p14="http://schemas.microsoft.com/office/powerpoint/2010/main" val="258256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William James</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524000"/>
            <a:ext cx="4038600" cy="2695234"/>
          </a:xfrm>
        </p:spPr>
      </p:pic>
      <p:sp>
        <p:nvSpPr>
          <p:cNvPr id="5" name="Content Placeholder 4"/>
          <p:cNvSpPr>
            <a:spLocks noGrp="1"/>
          </p:cNvSpPr>
          <p:nvPr>
            <p:ph sz="half" idx="2"/>
          </p:nvPr>
        </p:nvSpPr>
        <p:spPr/>
        <p:txBody>
          <a:bodyPr/>
          <a:lstStyle/>
          <a:p>
            <a:pPr marL="0" indent="0">
              <a:buNone/>
            </a:pPr>
            <a:endParaRPr lang="en-US" dirty="0"/>
          </a:p>
        </p:txBody>
      </p:sp>
    </p:spTree>
    <p:extLst>
      <p:ext uri="{BB962C8B-B14F-4D97-AF65-F5344CB8AC3E}">
        <p14:creationId xmlns:p14="http://schemas.microsoft.com/office/powerpoint/2010/main" val="2874117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3A09C-A938-4F26-87D3-223F0B2CD99C}"/>
              </a:ext>
            </a:extLst>
          </p:cNvPr>
          <p:cNvSpPr>
            <a:spLocks noGrp="1"/>
          </p:cNvSpPr>
          <p:nvPr>
            <p:ph type="title"/>
          </p:nvPr>
        </p:nvSpPr>
        <p:spPr>
          <a:xfrm>
            <a:off x="457200" y="2720181"/>
            <a:ext cx="8229600" cy="1143000"/>
          </a:xfrm>
        </p:spPr>
        <p:txBody>
          <a:bodyPr/>
          <a:lstStyle/>
          <a:p>
            <a:r>
              <a:rPr lang="en-US" dirty="0"/>
              <a:t>Is it Nature or Nurture?</a:t>
            </a:r>
          </a:p>
        </p:txBody>
      </p:sp>
      <p:sp>
        <p:nvSpPr>
          <p:cNvPr id="3" name="Content Placeholder 2">
            <a:extLst>
              <a:ext uri="{FF2B5EF4-FFF2-40B4-BE49-F238E27FC236}">
                <a16:creationId xmlns:a16="http://schemas.microsoft.com/office/drawing/2014/main" id="{482E2872-C72C-40DB-9A58-B08EF1C045DC}"/>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7552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William James</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524000"/>
            <a:ext cx="4038600" cy="2695234"/>
          </a:xfrm>
        </p:spPr>
      </p:pic>
      <p:sp>
        <p:nvSpPr>
          <p:cNvPr id="5" name="Content Placeholder 4"/>
          <p:cNvSpPr>
            <a:spLocks noGrp="1"/>
          </p:cNvSpPr>
          <p:nvPr>
            <p:ph sz="half" idx="2"/>
          </p:nvPr>
        </p:nvSpPr>
        <p:spPr/>
        <p:txBody>
          <a:bodyPr/>
          <a:lstStyle/>
          <a:p>
            <a:r>
              <a:rPr lang="en-US" i="1" dirty="0"/>
              <a:t>Functionalism</a:t>
            </a:r>
          </a:p>
          <a:p>
            <a:pPr marL="0" indent="0">
              <a:buNone/>
            </a:pPr>
            <a:endParaRPr lang="en-US" dirty="0"/>
          </a:p>
        </p:txBody>
      </p:sp>
    </p:spTree>
    <p:extLst>
      <p:ext uri="{BB962C8B-B14F-4D97-AF65-F5344CB8AC3E}">
        <p14:creationId xmlns:p14="http://schemas.microsoft.com/office/powerpoint/2010/main" val="652476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William James</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524000"/>
            <a:ext cx="4038600" cy="2695234"/>
          </a:xfrm>
        </p:spPr>
      </p:pic>
      <p:sp>
        <p:nvSpPr>
          <p:cNvPr id="5" name="Content Placeholder 4"/>
          <p:cNvSpPr>
            <a:spLocks noGrp="1"/>
          </p:cNvSpPr>
          <p:nvPr>
            <p:ph sz="half" idx="2"/>
          </p:nvPr>
        </p:nvSpPr>
        <p:spPr/>
        <p:txBody>
          <a:bodyPr/>
          <a:lstStyle/>
          <a:p>
            <a:r>
              <a:rPr lang="en-US" i="1" dirty="0"/>
              <a:t>Functionalism</a:t>
            </a:r>
          </a:p>
          <a:p>
            <a:endParaRPr lang="en-US" dirty="0"/>
          </a:p>
          <a:p>
            <a:r>
              <a:rPr lang="en-US" dirty="0"/>
              <a:t>Mental processes help us adapt</a:t>
            </a:r>
          </a:p>
        </p:txBody>
      </p:sp>
    </p:spTree>
    <p:extLst>
      <p:ext uri="{BB962C8B-B14F-4D97-AF65-F5344CB8AC3E}">
        <p14:creationId xmlns:p14="http://schemas.microsoft.com/office/powerpoint/2010/main" val="652476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William James</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524000"/>
            <a:ext cx="4038600" cy="2695234"/>
          </a:xfrm>
        </p:spPr>
      </p:pic>
      <p:sp>
        <p:nvSpPr>
          <p:cNvPr id="5" name="Content Placeholder 4"/>
          <p:cNvSpPr>
            <a:spLocks noGrp="1"/>
          </p:cNvSpPr>
          <p:nvPr>
            <p:ph sz="half" idx="2"/>
          </p:nvPr>
        </p:nvSpPr>
        <p:spPr/>
        <p:txBody>
          <a:bodyPr/>
          <a:lstStyle/>
          <a:p>
            <a:r>
              <a:rPr lang="en-US" i="1" dirty="0"/>
              <a:t>Functionalism</a:t>
            </a:r>
          </a:p>
          <a:p>
            <a:endParaRPr lang="en-US" dirty="0"/>
          </a:p>
          <a:p>
            <a:r>
              <a:rPr lang="en-US" dirty="0"/>
              <a:t>Mental processes help us adapt</a:t>
            </a:r>
          </a:p>
          <a:p>
            <a:endParaRPr lang="en-US" dirty="0"/>
          </a:p>
          <a:p>
            <a:r>
              <a:rPr lang="en-US" dirty="0"/>
              <a:t>Adaptive patterns become habits</a:t>
            </a:r>
          </a:p>
        </p:txBody>
      </p:sp>
    </p:spTree>
    <p:extLst>
      <p:ext uri="{BB962C8B-B14F-4D97-AF65-F5344CB8AC3E}">
        <p14:creationId xmlns:p14="http://schemas.microsoft.com/office/powerpoint/2010/main" val="652476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C:\Documents and Settings\dwoody\My Documents\20th Century\Unit 1\SMART Lesson Plan\Freud portrait.jpg"/>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698875" y="0"/>
            <a:ext cx="4835525" cy="6858000"/>
          </a:xfrm>
          <a:noFill/>
        </p:spPr>
      </p:pic>
      <p:sp>
        <p:nvSpPr>
          <p:cNvPr id="40963" name="Text Box 5"/>
          <p:cNvSpPr txBox="1">
            <a:spLocks noChangeArrowheads="1"/>
          </p:cNvSpPr>
          <p:nvPr/>
        </p:nvSpPr>
        <p:spPr bwMode="auto">
          <a:xfrm>
            <a:off x="762000" y="2514600"/>
            <a:ext cx="2133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000" b="1" dirty="0">
                <a:solidFill>
                  <a:schemeClr val="bg1"/>
                </a:solidFill>
              </a:rPr>
              <a:t>Sigmund</a:t>
            </a:r>
          </a:p>
          <a:p>
            <a:pPr eaLnBrk="1" hangingPunct="1">
              <a:spcBef>
                <a:spcPct val="0"/>
              </a:spcBef>
              <a:buFontTx/>
              <a:buNone/>
            </a:pPr>
            <a:r>
              <a:rPr lang="en-US" altLang="en-US" sz="4000" b="1" dirty="0">
                <a:solidFill>
                  <a:schemeClr val="bg1"/>
                </a:solidFill>
              </a:rPr>
              <a:t>Freud</a:t>
            </a:r>
          </a:p>
        </p:txBody>
      </p:sp>
      <p:sp>
        <p:nvSpPr>
          <p:cNvPr id="40964" name="Rectangle 4"/>
          <p:cNvSpPr>
            <a:spLocks noGrp="1" noChangeArrowheads="1"/>
          </p:cNvSpPr>
          <p:nvPr>
            <p:ph type="title" idx="4294967295"/>
          </p:nvPr>
        </p:nvSpPr>
        <p:spPr/>
        <p:txBody>
          <a:bodyPr/>
          <a:lstStyle/>
          <a:p>
            <a:endParaRPr lang="en-US" altLang="en-US" dirty="0"/>
          </a:p>
        </p:txBody>
      </p:sp>
    </p:spTree>
    <p:extLst>
      <p:ext uri="{BB962C8B-B14F-4D97-AF65-F5344CB8AC3E}">
        <p14:creationId xmlns:p14="http://schemas.microsoft.com/office/powerpoint/2010/main" val="2328160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p:nvPr>
        </p:nvSpPr>
        <p:spPr/>
        <p:txBody>
          <a:bodyPr/>
          <a:lstStyle/>
          <a:p>
            <a:endParaRPr lang="en-US" altLang="en-US" dirty="0"/>
          </a:p>
        </p:txBody>
      </p:sp>
      <p:pic>
        <p:nvPicPr>
          <p:cNvPr id="41987" name="Picture 5" descr="C:\Documents and Settings\dwoody\My Documents\20th Century\Unit 1\SMART Lesson Plan\id ego supere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1325" y="0"/>
            <a:ext cx="5721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6"/>
          <p:cNvSpPr>
            <a:spLocks noGrp="1" noChangeArrowheads="1"/>
          </p:cNvSpPr>
          <p:nvPr>
            <p:ph type="title" idx="4294967295"/>
          </p:nvPr>
        </p:nvSpPr>
        <p:spPr/>
        <p:txBody>
          <a:bodyPr/>
          <a:lstStyle/>
          <a:p>
            <a:endParaRPr lang="en-US" altLang="en-US" dirty="0"/>
          </a:p>
        </p:txBody>
      </p:sp>
    </p:spTree>
    <p:extLst>
      <p:ext uri="{BB962C8B-B14F-4D97-AF65-F5344CB8AC3E}">
        <p14:creationId xmlns:p14="http://schemas.microsoft.com/office/powerpoint/2010/main" val="2142697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Freud’s Theories</a:t>
            </a:r>
          </a:p>
        </p:txBody>
      </p:sp>
      <p:sp>
        <p:nvSpPr>
          <p:cNvPr id="5" name="Content Placeholder 4"/>
          <p:cNvSpPr>
            <a:spLocks noGrp="1"/>
          </p:cNvSpPr>
          <p:nvPr>
            <p:ph sz="half" idx="1"/>
          </p:nvPr>
        </p:nvSpPr>
        <p:spPr/>
        <p:txBody>
          <a:bodyPr>
            <a:normAutofit/>
          </a:bodyPr>
          <a:lstStyle/>
          <a:p>
            <a:pPr marL="0" indent="0">
              <a:buNone/>
            </a:pPr>
            <a:endParaRPr lang="en-US" dirty="0"/>
          </a:p>
        </p:txBody>
      </p:sp>
      <p:sp>
        <p:nvSpPr>
          <p:cNvPr id="6" name="Content Placeholder 5"/>
          <p:cNvSpPr>
            <a:spLocks noGrp="1"/>
          </p:cNvSpPr>
          <p:nvPr>
            <p:ph sz="half" idx="2"/>
          </p:nvPr>
        </p:nvSpPr>
        <p:spPr/>
        <p:txBody>
          <a:bodyPr>
            <a:normAutofit/>
          </a:bodyPr>
          <a:lstStyle/>
          <a:p>
            <a:pPr marL="0" indent="0">
              <a:buNone/>
            </a:pPr>
            <a:endParaRPr lang="en-US" dirty="0"/>
          </a:p>
        </p:txBody>
      </p:sp>
    </p:spTree>
    <p:extLst>
      <p:ext uri="{BB962C8B-B14F-4D97-AF65-F5344CB8AC3E}">
        <p14:creationId xmlns:p14="http://schemas.microsoft.com/office/powerpoint/2010/main" val="4113711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Freud’s Theories</a:t>
            </a:r>
          </a:p>
        </p:txBody>
      </p:sp>
      <p:sp>
        <p:nvSpPr>
          <p:cNvPr id="5" name="Content Placeholder 4"/>
          <p:cNvSpPr>
            <a:spLocks noGrp="1"/>
          </p:cNvSpPr>
          <p:nvPr>
            <p:ph sz="half" idx="1"/>
          </p:nvPr>
        </p:nvSpPr>
        <p:spPr/>
        <p:txBody>
          <a:bodyPr>
            <a:normAutofit/>
          </a:bodyPr>
          <a:lstStyle/>
          <a:p>
            <a:r>
              <a:rPr lang="en-US" dirty="0"/>
              <a:t>Much deeper introspection</a:t>
            </a:r>
          </a:p>
          <a:p>
            <a:pPr marL="0" indent="0">
              <a:buNone/>
            </a:pPr>
            <a:endParaRPr lang="en-US" dirty="0"/>
          </a:p>
        </p:txBody>
      </p:sp>
      <p:sp>
        <p:nvSpPr>
          <p:cNvPr id="6" name="Content Placeholder 5"/>
          <p:cNvSpPr>
            <a:spLocks noGrp="1"/>
          </p:cNvSpPr>
          <p:nvPr>
            <p:ph sz="half" idx="2"/>
          </p:nvPr>
        </p:nvSpPr>
        <p:spPr/>
        <p:txBody>
          <a:bodyPr>
            <a:normAutofit/>
          </a:bodyPr>
          <a:lstStyle/>
          <a:p>
            <a:pPr marL="0" indent="0">
              <a:buNone/>
            </a:pPr>
            <a:endParaRPr lang="en-US" dirty="0"/>
          </a:p>
        </p:txBody>
      </p:sp>
    </p:spTree>
    <p:extLst>
      <p:ext uri="{BB962C8B-B14F-4D97-AF65-F5344CB8AC3E}">
        <p14:creationId xmlns:p14="http://schemas.microsoft.com/office/powerpoint/2010/main" val="4113711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Freud’s Theories</a:t>
            </a:r>
          </a:p>
        </p:txBody>
      </p:sp>
      <p:sp>
        <p:nvSpPr>
          <p:cNvPr id="5" name="Content Placeholder 4"/>
          <p:cNvSpPr>
            <a:spLocks noGrp="1"/>
          </p:cNvSpPr>
          <p:nvPr>
            <p:ph sz="half" idx="1"/>
          </p:nvPr>
        </p:nvSpPr>
        <p:spPr/>
        <p:txBody>
          <a:bodyPr>
            <a:normAutofit/>
          </a:bodyPr>
          <a:lstStyle/>
          <a:p>
            <a:r>
              <a:rPr lang="en-US" dirty="0"/>
              <a:t>Much deeper introspection</a:t>
            </a:r>
          </a:p>
          <a:p>
            <a:endParaRPr lang="en-US" dirty="0"/>
          </a:p>
          <a:p>
            <a:r>
              <a:rPr lang="en-US" dirty="0"/>
              <a:t>Unconscious motives</a:t>
            </a:r>
          </a:p>
        </p:txBody>
      </p:sp>
      <p:sp>
        <p:nvSpPr>
          <p:cNvPr id="6" name="Content Placeholder 5"/>
          <p:cNvSpPr>
            <a:spLocks noGrp="1"/>
          </p:cNvSpPr>
          <p:nvPr>
            <p:ph sz="half" idx="2"/>
          </p:nvPr>
        </p:nvSpPr>
        <p:spPr/>
        <p:txBody>
          <a:bodyPr>
            <a:normAutofit/>
          </a:bodyPr>
          <a:lstStyle/>
          <a:p>
            <a:pPr marL="0" indent="0">
              <a:buNone/>
            </a:pPr>
            <a:endParaRPr lang="en-US" dirty="0"/>
          </a:p>
        </p:txBody>
      </p:sp>
    </p:spTree>
    <p:extLst>
      <p:ext uri="{BB962C8B-B14F-4D97-AF65-F5344CB8AC3E}">
        <p14:creationId xmlns:p14="http://schemas.microsoft.com/office/powerpoint/2010/main" val="4113711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Freud’s Theories</a:t>
            </a:r>
          </a:p>
        </p:txBody>
      </p:sp>
      <p:sp>
        <p:nvSpPr>
          <p:cNvPr id="5" name="Content Placeholder 4"/>
          <p:cNvSpPr>
            <a:spLocks noGrp="1"/>
          </p:cNvSpPr>
          <p:nvPr>
            <p:ph sz="half" idx="1"/>
          </p:nvPr>
        </p:nvSpPr>
        <p:spPr/>
        <p:txBody>
          <a:bodyPr>
            <a:normAutofit/>
          </a:bodyPr>
          <a:lstStyle/>
          <a:p>
            <a:r>
              <a:rPr lang="en-US" dirty="0"/>
              <a:t>Much deeper introspection</a:t>
            </a:r>
          </a:p>
          <a:p>
            <a:endParaRPr lang="en-US" dirty="0"/>
          </a:p>
          <a:p>
            <a:r>
              <a:rPr lang="en-US" dirty="0"/>
              <a:t>Unconscious motives</a:t>
            </a:r>
          </a:p>
          <a:p>
            <a:endParaRPr lang="en-US" dirty="0"/>
          </a:p>
          <a:p>
            <a:r>
              <a:rPr lang="en-US" dirty="0"/>
              <a:t>Internal conflict</a:t>
            </a:r>
          </a:p>
          <a:p>
            <a:pPr marL="0" indent="0">
              <a:buNone/>
            </a:pPr>
            <a:endParaRPr lang="en-US" dirty="0"/>
          </a:p>
        </p:txBody>
      </p:sp>
      <p:sp>
        <p:nvSpPr>
          <p:cNvPr id="6" name="Content Placeholder 5"/>
          <p:cNvSpPr>
            <a:spLocks noGrp="1"/>
          </p:cNvSpPr>
          <p:nvPr>
            <p:ph sz="half" idx="2"/>
          </p:nvPr>
        </p:nvSpPr>
        <p:spPr/>
        <p:txBody>
          <a:bodyPr>
            <a:normAutofit/>
          </a:bodyPr>
          <a:lstStyle/>
          <a:p>
            <a:pPr marL="0" indent="0">
              <a:buNone/>
            </a:pPr>
            <a:endParaRPr lang="en-US" dirty="0"/>
          </a:p>
        </p:txBody>
      </p:sp>
    </p:spTree>
    <p:extLst>
      <p:ext uri="{BB962C8B-B14F-4D97-AF65-F5344CB8AC3E}">
        <p14:creationId xmlns:p14="http://schemas.microsoft.com/office/powerpoint/2010/main" val="4113711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Freud’s Theories</a:t>
            </a:r>
          </a:p>
        </p:txBody>
      </p:sp>
      <p:sp>
        <p:nvSpPr>
          <p:cNvPr id="5" name="Content Placeholder 4"/>
          <p:cNvSpPr>
            <a:spLocks noGrp="1"/>
          </p:cNvSpPr>
          <p:nvPr>
            <p:ph sz="half" idx="1"/>
          </p:nvPr>
        </p:nvSpPr>
        <p:spPr/>
        <p:txBody>
          <a:bodyPr>
            <a:normAutofit/>
          </a:bodyPr>
          <a:lstStyle/>
          <a:p>
            <a:r>
              <a:rPr lang="en-US" dirty="0"/>
              <a:t>Much deeper introspection</a:t>
            </a:r>
          </a:p>
          <a:p>
            <a:endParaRPr lang="en-US" dirty="0"/>
          </a:p>
          <a:p>
            <a:r>
              <a:rPr lang="en-US" dirty="0"/>
              <a:t>Unconscious motives</a:t>
            </a:r>
          </a:p>
          <a:p>
            <a:endParaRPr lang="en-US" dirty="0"/>
          </a:p>
          <a:p>
            <a:r>
              <a:rPr lang="en-US" dirty="0"/>
              <a:t>Internal conflict</a:t>
            </a:r>
          </a:p>
          <a:p>
            <a:endParaRPr lang="en-US" dirty="0"/>
          </a:p>
          <a:p>
            <a:r>
              <a:rPr lang="en-US" dirty="0"/>
              <a:t>It’s mostly about SEX</a:t>
            </a:r>
          </a:p>
        </p:txBody>
      </p:sp>
      <p:sp>
        <p:nvSpPr>
          <p:cNvPr id="6" name="Content Placeholder 5"/>
          <p:cNvSpPr>
            <a:spLocks noGrp="1"/>
          </p:cNvSpPr>
          <p:nvPr>
            <p:ph sz="half" idx="2"/>
          </p:nvPr>
        </p:nvSpPr>
        <p:spPr/>
        <p:txBody>
          <a:bodyPr>
            <a:normAutofit/>
          </a:bodyPr>
          <a:lstStyle/>
          <a:p>
            <a:pPr marL="914400" lvl="2" indent="0">
              <a:buNone/>
            </a:pPr>
            <a:endParaRPr lang="en-US" dirty="0"/>
          </a:p>
        </p:txBody>
      </p:sp>
    </p:spTree>
    <p:extLst>
      <p:ext uri="{BB962C8B-B14F-4D97-AF65-F5344CB8AC3E}">
        <p14:creationId xmlns:p14="http://schemas.microsoft.com/office/powerpoint/2010/main" val="4113711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Ancient Egypt</a:t>
            </a:r>
          </a:p>
        </p:txBody>
      </p:sp>
      <p:sp>
        <p:nvSpPr>
          <p:cNvPr id="3" name="Content Placeholder 2"/>
          <p:cNvSpPr>
            <a:spLocks noGrp="1"/>
          </p:cNvSpPr>
          <p:nvPr>
            <p:ph idx="1"/>
          </p:nvPr>
        </p:nvSpPr>
        <p:spPr/>
        <p:txBody>
          <a:bodyPr>
            <a:normAutofit fontScale="92500" lnSpcReduction="20000"/>
          </a:bodyPr>
          <a:lstStyle/>
          <a:p>
            <a:endParaRPr lang="en-US" dirty="0"/>
          </a:p>
          <a:p>
            <a:r>
              <a:rPr lang="en-US" dirty="0"/>
              <a:t>Egypt showed evidence of brain surgery as early as 3,000 B.C. in papyrus writings found in Egypt. “Brain,” the actual word itself, is used here for the first time in any language</a:t>
            </a:r>
          </a:p>
          <a:p>
            <a:r>
              <a:rPr lang="en-US" dirty="0"/>
              <a:t>The treatment was used for mental illnesses, epilepsy, headaches, organic diseases, neuropathy treatment, osteomyelitis, and for head injuries.</a:t>
            </a:r>
          </a:p>
          <a:p>
            <a:r>
              <a:rPr lang="en-US" dirty="0"/>
              <a:t>Brain surgery was also used for both spiritual and magical reasons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886"/>
            <a:ext cx="3424423" cy="2046514"/>
          </a:xfrm>
          <a:prstGeom prst="rect">
            <a:avLst/>
          </a:prstGeom>
        </p:spPr>
      </p:pic>
    </p:spTree>
    <p:extLst>
      <p:ext uri="{BB962C8B-B14F-4D97-AF65-F5344CB8AC3E}">
        <p14:creationId xmlns:p14="http://schemas.microsoft.com/office/powerpoint/2010/main" val="1340241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Freud’s Theories</a:t>
            </a:r>
          </a:p>
        </p:txBody>
      </p:sp>
      <p:sp>
        <p:nvSpPr>
          <p:cNvPr id="5" name="Content Placeholder 4"/>
          <p:cNvSpPr>
            <a:spLocks noGrp="1"/>
          </p:cNvSpPr>
          <p:nvPr>
            <p:ph sz="half" idx="1"/>
          </p:nvPr>
        </p:nvSpPr>
        <p:spPr/>
        <p:txBody>
          <a:bodyPr>
            <a:normAutofit/>
          </a:bodyPr>
          <a:lstStyle/>
          <a:p>
            <a:r>
              <a:rPr lang="en-US" dirty="0"/>
              <a:t>Much deeper introspection</a:t>
            </a:r>
          </a:p>
          <a:p>
            <a:endParaRPr lang="en-US" dirty="0"/>
          </a:p>
          <a:p>
            <a:r>
              <a:rPr lang="en-US" dirty="0"/>
              <a:t>Unconscious motives</a:t>
            </a:r>
          </a:p>
          <a:p>
            <a:endParaRPr lang="en-US" dirty="0"/>
          </a:p>
          <a:p>
            <a:r>
              <a:rPr lang="en-US" dirty="0"/>
              <a:t>Internal conflict</a:t>
            </a:r>
          </a:p>
          <a:p>
            <a:endParaRPr lang="en-US" dirty="0"/>
          </a:p>
          <a:p>
            <a:r>
              <a:rPr lang="en-US" dirty="0"/>
              <a:t>It’s mostly about SEX</a:t>
            </a:r>
          </a:p>
        </p:txBody>
      </p:sp>
      <p:sp>
        <p:nvSpPr>
          <p:cNvPr id="6" name="Content Placeholder 5"/>
          <p:cNvSpPr>
            <a:spLocks noGrp="1"/>
          </p:cNvSpPr>
          <p:nvPr>
            <p:ph sz="half" idx="2"/>
          </p:nvPr>
        </p:nvSpPr>
        <p:spPr/>
        <p:txBody>
          <a:bodyPr>
            <a:normAutofit/>
          </a:bodyPr>
          <a:lstStyle/>
          <a:p>
            <a:r>
              <a:rPr lang="en-US" b="1" dirty="0"/>
              <a:t>Tools we can use:</a:t>
            </a:r>
          </a:p>
          <a:p>
            <a:pPr marL="0" indent="0">
              <a:buNone/>
            </a:pPr>
            <a:endParaRPr lang="en-US" dirty="0"/>
          </a:p>
        </p:txBody>
      </p:sp>
    </p:spTree>
    <p:extLst>
      <p:ext uri="{BB962C8B-B14F-4D97-AF65-F5344CB8AC3E}">
        <p14:creationId xmlns:p14="http://schemas.microsoft.com/office/powerpoint/2010/main" val="4113711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Freud’s Theories</a:t>
            </a:r>
          </a:p>
        </p:txBody>
      </p:sp>
      <p:sp>
        <p:nvSpPr>
          <p:cNvPr id="5" name="Content Placeholder 4"/>
          <p:cNvSpPr>
            <a:spLocks noGrp="1"/>
          </p:cNvSpPr>
          <p:nvPr>
            <p:ph sz="half" idx="1"/>
          </p:nvPr>
        </p:nvSpPr>
        <p:spPr/>
        <p:txBody>
          <a:bodyPr>
            <a:normAutofit/>
          </a:bodyPr>
          <a:lstStyle/>
          <a:p>
            <a:r>
              <a:rPr lang="en-US" dirty="0"/>
              <a:t>Much deeper introspection</a:t>
            </a:r>
          </a:p>
          <a:p>
            <a:endParaRPr lang="en-US" dirty="0"/>
          </a:p>
          <a:p>
            <a:r>
              <a:rPr lang="en-US" dirty="0"/>
              <a:t>Unconscious motives</a:t>
            </a:r>
          </a:p>
          <a:p>
            <a:endParaRPr lang="en-US" dirty="0"/>
          </a:p>
          <a:p>
            <a:r>
              <a:rPr lang="en-US" dirty="0"/>
              <a:t>Internal conflict</a:t>
            </a:r>
          </a:p>
          <a:p>
            <a:endParaRPr lang="en-US" dirty="0"/>
          </a:p>
          <a:p>
            <a:r>
              <a:rPr lang="en-US" dirty="0"/>
              <a:t>It’s mostly about SEX</a:t>
            </a:r>
          </a:p>
        </p:txBody>
      </p:sp>
      <p:sp>
        <p:nvSpPr>
          <p:cNvPr id="6" name="Content Placeholder 5"/>
          <p:cNvSpPr>
            <a:spLocks noGrp="1"/>
          </p:cNvSpPr>
          <p:nvPr>
            <p:ph sz="half" idx="2"/>
          </p:nvPr>
        </p:nvSpPr>
        <p:spPr/>
        <p:txBody>
          <a:bodyPr>
            <a:normAutofit/>
          </a:bodyPr>
          <a:lstStyle/>
          <a:p>
            <a:r>
              <a:rPr lang="en-US" b="1" dirty="0"/>
              <a:t>Tools we can use:</a:t>
            </a:r>
          </a:p>
          <a:p>
            <a:endParaRPr lang="en-US" dirty="0"/>
          </a:p>
          <a:p>
            <a:r>
              <a:rPr lang="en-US" i="1" dirty="0"/>
              <a:t>Psychoanalysis</a:t>
            </a:r>
          </a:p>
          <a:p>
            <a:pPr marL="0" indent="0">
              <a:buNone/>
            </a:pPr>
            <a:endParaRPr lang="en-US" dirty="0"/>
          </a:p>
        </p:txBody>
      </p:sp>
    </p:spTree>
    <p:extLst>
      <p:ext uri="{BB962C8B-B14F-4D97-AF65-F5344CB8AC3E}">
        <p14:creationId xmlns:p14="http://schemas.microsoft.com/office/powerpoint/2010/main" val="4113711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Freud’s Theories</a:t>
            </a:r>
          </a:p>
        </p:txBody>
      </p:sp>
      <p:sp>
        <p:nvSpPr>
          <p:cNvPr id="5" name="Content Placeholder 4"/>
          <p:cNvSpPr>
            <a:spLocks noGrp="1"/>
          </p:cNvSpPr>
          <p:nvPr>
            <p:ph sz="half" idx="1"/>
          </p:nvPr>
        </p:nvSpPr>
        <p:spPr/>
        <p:txBody>
          <a:bodyPr>
            <a:normAutofit/>
          </a:bodyPr>
          <a:lstStyle/>
          <a:p>
            <a:r>
              <a:rPr lang="en-US" dirty="0"/>
              <a:t>Much deeper introspection</a:t>
            </a:r>
          </a:p>
          <a:p>
            <a:endParaRPr lang="en-US" dirty="0"/>
          </a:p>
          <a:p>
            <a:r>
              <a:rPr lang="en-US" dirty="0"/>
              <a:t>Unconscious motives</a:t>
            </a:r>
          </a:p>
          <a:p>
            <a:endParaRPr lang="en-US" dirty="0"/>
          </a:p>
          <a:p>
            <a:r>
              <a:rPr lang="en-US" dirty="0"/>
              <a:t>Internal conflict</a:t>
            </a:r>
          </a:p>
          <a:p>
            <a:endParaRPr lang="en-US" dirty="0"/>
          </a:p>
          <a:p>
            <a:r>
              <a:rPr lang="en-US" dirty="0"/>
              <a:t>It’s mostly about SEX</a:t>
            </a:r>
          </a:p>
        </p:txBody>
      </p:sp>
      <p:sp>
        <p:nvSpPr>
          <p:cNvPr id="6" name="Content Placeholder 5"/>
          <p:cNvSpPr>
            <a:spLocks noGrp="1"/>
          </p:cNvSpPr>
          <p:nvPr>
            <p:ph sz="half" idx="2"/>
          </p:nvPr>
        </p:nvSpPr>
        <p:spPr/>
        <p:txBody>
          <a:bodyPr>
            <a:normAutofit/>
          </a:bodyPr>
          <a:lstStyle/>
          <a:p>
            <a:r>
              <a:rPr lang="en-US" b="1" dirty="0"/>
              <a:t>Tools we can use:</a:t>
            </a:r>
          </a:p>
          <a:p>
            <a:endParaRPr lang="en-US" dirty="0"/>
          </a:p>
          <a:p>
            <a:r>
              <a:rPr lang="en-US" i="1" dirty="0"/>
              <a:t>Psychoanalysis</a:t>
            </a:r>
          </a:p>
          <a:p>
            <a:endParaRPr lang="en-US" dirty="0"/>
          </a:p>
          <a:p>
            <a:r>
              <a:rPr lang="en-US" dirty="0"/>
              <a:t>Hypnosis</a:t>
            </a:r>
          </a:p>
          <a:p>
            <a:pPr marL="0" indent="0">
              <a:buNone/>
            </a:pPr>
            <a:endParaRPr lang="en-US" dirty="0"/>
          </a:p>
        </p:txBody>
      </p:sp>
    </p:spTree>
    <p:extLst>
      <p:ext uri="{BB962C8B-B14F-4D97-AF65-F5344CB8AC3E}">
        <p14:creationId xmlns:p14="http://schemas.microsoft.com/office/powerpoint/2010/main" val="41137115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Freud’s Theories</a:t>
            </a:r>
          </a:p>
        </p:txBody>
      </p:sp>
      <p:sp>
        <p:nvSpPr>
          <p:cNvPr id="5" name="Content Placeholder 4"/>
          <p:cNvSpPr>
            <a:spLocks noGrp="1"/>
          </p:cNvSpPr>
          <p:nvPr>
            <p:ph sz="half" idx="1"/>
          </p:nvPr>
        </p:nvSpPr>
        <p:spPr/>
        <p:txBody>
          <a:bodyPr>
            <a:normAutofit/>
          </a:bodyPr>
          <a:lstStyle/>
          <a:p>
            <a:r>
              <a:rPr lang="en-US" dirty="0"/>
              <a:t>Much deeper introspection</a:t>
            </a:r>
          </a:p>
          <a:p>
            <a:endParaRPr lang="en-US" dirty="0"/>
          </a:p>
          <a:p>
            <a:r>
              <a:rPr lang="en-US" dirty="0"/>
              <a:t>Unconscious motives</a:t>
            </a:r>
          </a:p>
          <a:p>
            <a:endParaRPr lang="en-US" dirty="0"/>
          </a:p>
          <a:p>
            <a:r>
              <a:rPr lang="en-US" dirty="0"/>
              <a:t>Internal conflict</a:t>
            </a:r>
          </a:p>
          <a:p>
            <a:endParaRPr lang="en-US" dirty="0"/>
          </a:p>
          <a:p>
            <a:r>
              <a:rPr lang="en-US" dirty="0"/>
              <a:t>It’s mostly about SEX</a:t>
            </a:r>
          </a:p>
        </p:txBody>
      </p:sp>
      <p:sp>
        <p:nvSpPr>
          <p:cNvPr id="6" name="Content Placeholder 5"/>
          <p:cNvSpPr>
            <a:spLocks noGrp="1"/>
          </p:cNvSpPr>
          <p:nvPr>
            <p:ph sz="half" idx="2"/>
          </p:nvPr>
        </p:nvSpPr>
        <p:spPr/>
        <p:txBody>
          <a:bodyPr>
            <a:normAutofit/>
          </a:bodyPr>
          <a:lstStyle/>
          <a:p>
            <a:r>
              <a:rPr lang="en-US" b="1" dirty="0"/>
              <a:t>Tools we can use:</a:t>
            </a:r>
          </a:p>
          <a:p>
            <a:endParaRPr lang="en-US" dirty="0"/>
          </a:p>
          <a:p>
            <a:r>
              <a:rPr lang="en-US" i="1" dirty="0"/>
              <a:t>Psychoanalysis</a:t>
            </a:r>
          </a:p>
          <a:p>
            <a:endParaRPr lang="en-US" dirty="0"/>
          </a:p>
          <a:p>
            <a:r>
              <a:rPr lang="en-US" dirty="0"/>
              <a:t>Hypnosis</a:t>
            </a:r>
          </a:p>
          <a:p>
            <a:endParaRPr lang="en-US" dirty="0"/>
          </a:p>
          <a:p>
            <a:r>
              <a:rPr lang="en-US" dirty="0"/>
              <a:t>Free Association</a:t>
            </a:r>
          </a:p>
          <a:p>
            <a:pPr marL="0" indent="0">
              <a:buNone/>
            </a:pPr>
            <a:endParaRPr lang="en-US" dirty="0"/>
          </a:p>
        </p:txBody>
      </p:sp>
    </p:spTree>
    <p:extLst>
      <p:ext uri="{BB962C8B-B14F-4D97-AF65-F5344CB8AC3E}">
        <p14:creationId xmlns:p14="http://schemas.microsoft.com/office/powerpoint/2010/main" val="4113711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Freud’s Theories</a:t>
            </a:r>
          </a:p>
        </p:txBody>
      </p:sp>
      <p:sp>
        <p:nvSpPr>
          <p:cNvPr id="5" name="Content Placeholder 4"/>
          <p:cNvSpPr>
            <a:spLocks noGrp="1"/>
          </p:cNvSpPr>
          <p:nvPr>
            <p:ph sz="half" idx="1"/>
          </p:nvPr>
        </p:nvSpPr>
        <p:spPr/>
        <p:txBody>
          <a:bodyPr>
            <a:normAutofit/>
          </a:bodyPr>
          <a:lstStyle/>
          <a:p>
            <a:r>
              <a:rPr lang="en-US" dirty="0"/>
              <a:t>Much deeper introspection</a:t>
            </a:r>
          </a:p>
          <a:p>
            <a:endParaRPr lang="en-US" dirty="0"/>
          </a:p>
          <a:p>
            <a:r>
              <a:rPr lang="en-US" dirty="0"/>
              <a:t>Unconscious motives</a:t>
            </a:r>
          </a:p>
          <a:p>
            <a:endParaRPr lang="en-US" dirty="0"/>
          </a:p>
          <a:p>
            <a:r>
              <a:rPr lang="en-US" dirty="0"/>
              <a:t>Internal conflict</a:t>
            </a:r>
          </a:p>
          <a:p>
            <a:endParaRPr lang="en-US" dirty="0"/>
          </a:p>
          <a:p>
            <a:r>
              <a:rPr lang="en-US" dirty="0"/>
              <a:t>It’s mostly about SEX</a:t>
            </a:r>
          </a:p>
        </p:txBody>
      </p:sp>
      <p:sp>
        <p:nvSpPr>
          <p:cNvPr id="6" name="Content Placeholder 5"/>
          <p:cNvSpPr>
            <a:spLocks noGrp="1"/>
          </p:cNvSpPr>
          <p:nvPr>
            <p:ph sz="half" idx="2"/>
          </p:nvPr>
        </p:nvSpPr>
        <p:spPr>
          <a:xfrm>
            <a:off x="4648200" y="1600200"/>
            <a:ext cx="4038600" cy="5257800"/>
          </a:xfrm>
        </p:spPr>
        <p:txBody>
          <a:bodyPr>
            <a:normAutofit/>
          </a:bodyPr>
          <a:lstStyle/>
          <a:p>
            <a:r>
              <a:rPr lang="en-US" b="1" dirty="0"/>
              <a:t>Tools we can use:</a:t>
            </a:r>
          </a:p>
          <a:p>
            <a:endParaRPr lang="en-US" dirty="0"/>
          </a:p>
          <a:p>
            <a:r>
              <a:rPr lang="en-US" i="1" dirty="0"/>
              <a:t>Psychoanalysis</a:t>
            </a:r>
          </a:p>
          <a:p>
            <a:endParaRPr lang="en-US" dirty="0"/>
          </a:p>
          <a:p>
            <a:r>
              <a:rPr lang="en-US" dirty="0"/>
              <a:t>Hypnosis</a:t>
            </a:r>
          </a:p>
          <a:p>
            <a:endParaRPr lang="en-US" dirty="0"/>
          </a:p>
          <a:p>
            <a:r>
              <a:rPr lang="en-US" dirty="0"/>
              <a:t>Free Association</a:t>
            </a:r>
          </a:p>
          <a:p>
            <a:endParaRPr lang="en-US" dirty="0"/>
          </a:p>
          <a:p>
            <a:r>
              <a:rPr lang="en-US" dirty="0"/>
              <a:t>Interpretation of Dreams</a:t>
            </a:r>
          </a:p>
        </p:txBody>
      </p:sp>
    </p:spTree>
    <p:extLst>
      <p:ext uri="{BB962C8B-B14F-4D97-AF65-F5344CB8AC3E}">
        <p14:creationId xmlns:p14="http://schemas.microsoft.com/office/powerpoint/2010/main" val="4113711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Big Argument Time</a:t>
            </a:r>
          </a:p>
        </p:txBody>
      </p:sp>
      <p:sp>
        <p:nvSpPr>
          <p:cNvPr id="4" name="Subtitle 3"/>
          <p:cNvSpPr>
            <a:spLocks noGrp="1"/>
          </p:cNvSpPr>
          <p:nvPr>
            <p:ph type="subTitle" idx="1"/>
          </p:nvPr>
        </p:nvSpPr>
        <p:spPr/>
        <p:txBody>
          <a:bodyPr>
            <a:normAutofit/>
          </a:bodyPr>
          <a:lstStyle/>
          <a:p>
            <a:endParaRPr lang="en-US" sz="4000" dirty="0">
              <a:solidFill>
                <a:srgbClr val="FF0000"/>
              </a:solidFill>
            </a:endParaRPr>
          </a:p>
        </p:txBody>
      </p:sp>
    </p:spTree>
    <p:extLst>
      <p:ext uri="{BB962C8B-B14F-4D97-AF65-F5344CB8AC3E}">
        <p14:creationId xmlns:p14="http://schemas.microsoft.com/office/powerpoint/2010/main" val="37868841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Big Argument Time</a:t>
            </a:r>
          </a:p>
        </p:txBody>
      </p:sp>
      <p:sp>
        <p:nvSpPr>
          <p:cNvPr id="4" name="Subtitle 3"/>
          <p:cNvSpPr>
            <a:spLocks noGrp="1"/>
          </p:cNvSpPr>
          <p:nvPr>
            <p:ph type="subTitle" idx="1"/>
          </p:nvPr>
        </p:nvSpPr>
        <p:spPr/>
        <p:txBody>
          <a:bodyPr>
            <a:normAutofit/>
          </a:bodyPr>
          <a:lstStyle/>
          <a:p>
            <a:r>
              <a:rPr lang="en-US" sz="4000" dirty="0">
                <a:solidFill>
                  <a:srgbClr val="FF0000"/>
                </a:solidFill>
              </a:rPr>
              <a:t>Can Cognitive Processes be understood?</a:t>
            </a:r>
          </a:p>
        </p:txBody>
      </p:sp>
    </p:spTree>
    <p:extLst>
      <p:ext uri="{BB962C8B-B14F-4D97-AF65-F5344CB8AC3E}">
        <p14:creationId xmlns:p14="http://schemas.microsoft.com/office/powerpoint/2010/main" val="2120658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p:nvPr>
        </p:nvSpPr>
        <p:spPr/>
        <p:txBody>
          <a:bodyPr/>
          <a:lstStyle/>
          <a:p>
            <a:endParaRPr lang="en-US" altLang="en-US"/>
          </a:p>
        </p:txBody>
      </p:sp>
      <p:pic>
        <p:nvPicPr>
          <p:cNvPr id="47107" name="Picture 5" descr="C:\Documents and Settings\dwoody\My Documents\20th Century\Unit 1\SMART Lesson Plan\Ivan Pavlo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629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6"/>
          <p:cNvSpPr>
            <a:spLocks noGrp="1" noChangeArrowheads="1"/>
          </p:cNvSpPr>
          <p:nvPr>
            <p:ph type="title" idx="4294967295"/>
          </p:nvPr>
        </p:nvSpPr>
        <p:spPr/>
        <p:txBody>
          <a:bodyPr/>
          <a:lstStyle/>
          <a:p>
            <a:endParaRPr lang="en-US" altLang="en-US"/>
          </a:p>
        </p:txBody>
      </p:sp>
      <p:sp>
        <p:nvSpPr>
          <p:cNvPr id="47109" name="Text Box 8"/>
          <p:cNvSpPr txBox="1">
            <a:spLocks noChangeArrowheads="1"/>
          </p:cNvSpPr>
          <p:nvPr/>
        </p:nvSpPr>
        <p:spPr bwMode="auto">
          <a:xfrm>
            <a:off x="6300788" y="2330450"/>
            <a:ext cx="15049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3600" b="1">
                <a:solidFill>
                  <a:schemeClr val="bg1"/>
                </a:solidFill>
              </a:rPr>
              <a:t>Ivan</a:t>
            </a:r>
          </a:p>
          <a:p>
            <a:pPr algn="ctr" eaLnBrk="1" hangingPunct="1">
              <a:spcBef>
                <a:spcPct val="0"/>
              </a:spcBef>
              <a:buFontTx/>
              <a:buNone/>
            </a:pPr>
            <a:r>
              <a:rPr lang="en-US" altLang="en-US" sz="3600" b="1">
                <a:solidFill>
                  <a:schemeClr val="bg1"/>
                </a:solidFill>
              </a:rPr>
              <a:t>Pavlov</a:t>
            </a:r>
          </a:p>
        </p:txBody>
      </p:sp>
    </p:spTree>
    <p:extLst>
      <p:ext uri="{BB962C8B-B14F-4D97-AF65-F5344CB8AC3E}">
        <p14:creationId xmlns:p14="http://schemas.microsoft.com/office/powerpoint/2010/main" val="21030297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t>Pavlov’s Dog</a:t>
            </a:r>
          </a:p>
        </p:txBody>
      </p:sp>
      <p:sp>
        <p:nvSpPr>
          <p:cNvPr id="48131" name="Rectangle 3"/>
          <p:cNvSpPr>
            <a:spLocks noGrp="1" noChangeArrowheads="1"/>
          </p:cNvSpPr>
          <p:nvPr>
            <p:ph type="body" idx="1"/>
          </p:nvPr>
        </p:nvSpPr>
        <p:spPr/>
        <p:txBody>
          <a:bodyPr/>
          <a:lstStyle/>
          <a:p>
            <a:pPr>
              <a:buFontTx/>
              <a:buNone/>
            </a:pPr>
            <a:endParaRPr lang="en-US" altLang="en-US"/>
          </a:p>
        </p:txBody>
      </p:sp>
      <p:pic>
        <p:nvPicPr>
          <p:cNvPr id="48132" name="Picture 4" descr="C:\Documents and Settings\dwoody\My Documents\20th Century\Unit 1\SMART Lesson Plan\Pavlovs do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8915400" cy="523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68739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p:nvPr>
        </p:nvSpPr>
        <p:spPr/>
        <p:txBody>
          <a:bodyPr>
            <a:normAutofit/>
          </a:bodyPr>
          <a:lstStyle/>
          <a:p>
            <a:pPr marL="0" indent="0">
              <a:buNone/>
            </a:pPr>
            <a:r>
              <a:rPr lang="en-US" sz="6600" dirty="0">
                <a:latin typeface="Algerian" panose="04020705040A02060702" pitchFamily="82" charset="0"/>
              </a:rPr>
              <a:t>The </a:t>
            </a:r>
          </a:p>
          <a:p>
            <a:pPr marL="0" indent="0">
              <a:buNone/>
            </a:pPr>
            <a:r>
              <a:rPr lang="en-US" sz="6600" dirty="0">
                <a:latin typeface="Algerian" panose="04020705040A02060702" pitchFamily="82" charset="0"/>
              </a:rPr>
              <a:t>Advent of </a:t>
            </a:r>
          </a:p>
          <a:p>
            <a:pPr marL="0" indent="0">
              <a:buNone/>
            </a:pPr>
            <a:r>
              <a:rPr lang="en-US" sz="6600" dirty="0">
                <a:latin typeface="Algerian" panose="04020705040A02060702" pitchFamily="82" charset="0"/>
              </a:rPr>
              <a:t>	Classical </a:t>
            </a:r>
          </a:p>
          <a:p>
            <a:pPr marL="0" indent="0">
              <a:buNone/>
            </a:pPr>
            <a:r>
              <a:rPr lang="en-US" sz="6600" dirty="0">
                <a:latin typeface="Algerian" panose="04020705040A02060702" pitchFamily="82" charset="0"/>
              </a:rPr>
              <a:t>		Conditioning</a:t>
            </a:r>
          </a:p>
        </p:txBody>
      </p:sp>
    </p:spTree>
    <p:extLst>
      <p:ext uri="{BB962C8B-B14F-4D97-AF65-F5344CB8AC3E}">
        <p14:creationId xmlns:p14="http://schemas.microsoft.com/office/powerpoint/2010/main" val="3951707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Ancient Egypt</a:t>
            </a:r>
          </a:p>
        </p:txBody>
      </p:sp>
      <p:sp>
        <p:nvSpPr>
          <p:cNvPr id="3" name="Content Placeholder 2"/>
          <p:cNvSpPr>
            <a:spLocks noGrp="1"/>
          </p:cNvSpPr>
          <p:nvPr>
            <p:ph idx="1"/>
          </p:nvPr>
        </p:nvSpPr>
        <p:spPr/>
        <p:txBody>
          <a:bodyPr/>
          <a:lstStyle/>
          <a:p>
            <a:endParaRPr lang="en-US" dirty="0"/>
          </a:p>
          <a:p>
            <a:endParaRPr lang="en-US" dirty="0"/>
          </a:p>
          <a:p>
            <a:r>
              <a:rPr lang="en-US" dirty="0"/>
              <a:t>The Ebers Papyrus </a:t>
            </a:r>
            <a:r>
              <a:rPr lang="en-US" sz="2800" dirty="0"/>
              <a:t>(c. 1550 BC) </a:t>
            </a:r>
            <a:r>
              <a:rPr lang="en-US" dirty="0"/>
              <a:t>mentions both depression and dementia.</a:t>
            </a:r>
          </a:p>
          <a:p>
            <a:endParaRPr lang="en-US" dirty="0"/>
          </a:p>
          <a:p>
            <a:r>
              <a:rPr lang="en-US" dirty="0"/>
              <a:t>Pharaoh Psamtik I tries an experiment. </a:t>
            </a:r>
            <a:r>
              <a:rPr lang="en-US" sz="2000" dirty="0"/>
              <a:t>(c. 620 BC)</a:t>
            </a:r>
            <a:endParaRPr lang="en-US"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0"/>
            <a:ext cx="2895600" cy="2586978"/>
          </a:xfrm>
          <a:prstGeom prst="rect">
            <a:avLst/>
          </a:prstGeom>
        </p:spPr>
      </p:pic>
    </p:spTree>
    <p:extLst>
      <p:ext uri="{BB962C8B-B14F-4D97-AF65-F5344CB8AC3E}">
        <p14:creationId xmlns:p14="http://schemas.microsoft.com/office/powerpoint/2010/main" val="32263801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John B Watson</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1627" y="1219200"/>
            <a:ext cx="3595573" cy="5267199"/>
          </a:xfrm>
        </p:spPr>
      </p:pic>
      <p:sp>
        <p:nvSpPr>
          <p:cNvPr id="5" name="Content Placeholder 4"/>
          <p:cNvSpPr>
            <a:spLocks noGrp="1"/>
          </p:cNvSpPr>
          <p:nvPr>
            <p:ph sz="half" idx="2"/>
          </p:nvPr>
        </p:nvSpPr>
        <p:spPr/>
        <p:txBody>
          <a:bodyPr/>
          <a:lstStyle/>
          <a:p>
            <a:pPr marL="0" indent="0">
              <a:buNone/>
            </a:pPr>
            <a:endParaRPr lang="en-US" dirty="0"/>
          </a:p>
        </p:txBody>
      </p:sp>
    </p:spTree>
    <p:extLst>
      <p:ext uri="{BB962C8B-B14F-4D97-AF65-F5344CB8AC3E}">
        <p14:creationId xmlns:p14="http://schemas.microsoft.com/office/powerpoint/2010/main" val="29269176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John B Watson</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1627" y="1219200"/>
            <a:ext cx="3595573" cy="5267199"/>
          </a:xfrm>
        </p:spPr>
      </p:pic>
      <p:sp>
        <p:nvSpPr>
          <p:cNvPr id="5" name="Content Placeholder 4"/>
          <p:cNvSpPr>
            <a:spLocks noGrp="1"/>
          </p:cNvSpPr>
          <p:nvPr>
            <p:ph sz="half" idx="2"/>
          </p:nvPr>
        </p:nvSpPr>
        <p:spPr/>
        <p:txBody>
          <a:bodyPr/>
          <a:lstStyle/>
          <a:p>
            <a:r>
              <a:rPr lang="en-US" sz="3600" i="1" dirty="0"/>
              <a:t>Behaviorism</a:t>
            </a:r>
          </a:p>
        </p:txBody>
      </p:sp>
    </p:spTree>
    <p:extLst>
      <p:ext uri="{BB962C8B-B14F-4D97-AF65-F5344CB8AC3E}">
        <p14:creationId xmlns:p14="http://schemas.microsoft.com/office/powerpoint/2010/main" val="29269176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John B Watson</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1627" y="1219200"/>
            <a:ext cx="3595573" cy="5267199"/>
          </a:xfrm>
        </p:spPr>
      </p:pic>
      <p:sp>
        <p:nvSpPr>
          <p:cNvPr id="5" name="Content Placeholder 4"/>
          <p:cNvSpPr>
            <a:spLocks noGrp="1"/>
          </p:cNvSpPr>
          <p:nvPr>
            <p:ph sz="half" idx="2"/>
          </p:nvPr>
        </p:nvSpPr>
        <p:spPr/>
        <p:txBody>
          <a:bodyPr/>
          <a:lstStyle/>
          <a:p>
            <a:r>
              <a:rPr lang="en-US" sz="3600" i="1" dirty="0"/>
              <a:t>Behaviorism</a:t>
            </a:r>
          </a:p>
          <a:p>
            <a:r>
              <a:rPr lang="en-US" sz="3600" dirty="0"/>
              <a:t>Natural Science</a:t>
            </a:r>
          </a:p>
        </p:txBody>
      </p:sp>
    </p:spTree>
    <p:extLst>
      <p:ext uri="{BB962C8B-B14F-4D97-AF65-F5344CB8AC3E}">
        <p14:creationId xmlns:p14="http://schemas.microsoft.com/office/powerpoint/2010/main" val="29269176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John B Watson</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1627" y="1219200"/>
            <a:ext cx="3595573" cy="5267199"/>
          </a:xfrm>
        </p:spPr>
      </p:pic>
      <p:sp>
        <p:nvSpPr>
          <p:cNvPr id="5" name="Content Placeholder 4"/>
          <p:cNvSpPr>
            <a:spLocks noGrp="1"/>
          </p:cNvSpPr>
          <p:nvPr>
            <p:ph sz="half" idx="2"/>
          </p:nvPr>
        </p:nvSpPr>
        <p:spPr/>
        <p:txBody>
          <a:bodyPr/>
          <a:lstStyle/>
          <a:p>
            <a:r>
              <a:rPr lang="en-US" sz="3600" i="1" dirty="0"/>
              <a:t>Behaviorism</a:t>
            </a:r>
          </a:p>
          <a:p>
            <a:r>
              <a:rPr lang="en-US" sz="3600" dirty="0"/>
              <a:t>Natural Science</a:t>
            </a:r>
          </a:p>
          <a:p>
            <a:r>
              <a:rPr lang="en-US" sz="3600" dirty="0"/>
              <a:t>We are conditioned by external events.</a:t>
            </a:r>
          </a:p>
        </p:txBody>
      </p:sp>
    </p:spTree>
    <p:extLst>
      <p:ext uri="{BB962C8B-B14F-4D97-AF65-F5344CB8AC3E}">
        <p14:creationId xmlns:p14="http://schemas.microsoft.com/office/powerpoint/2010/main" val="29269176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John B Watson</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1627" y="1219200"/>
            <a:ext cx="3595573" cy="5267199"/>
          </a:xfrm>
        </p:spPr>
      </p:pic>
      <p:sp>
        <p:nvSpPr>
          <p:cNvPr id="5" name="Content Placeholder 4"/>
          <p:cNvSpPr>
            <a:spLocks noGrp="1"/>
          </p:cNvSpPr>
          <p:nvPr>
            <p:ph sz="half" idx="2"/>
          </p:nvPr>
        </p:nvSpPr>
        <p:spPr/>
        <p:txBody>
          <a:bodyPr/>
          <a:lstStyle/>
          <a:p>
            <a:r>
              <a:rPr lang="en-US" sz="3600" i="1" dirty="0"/>
              <a:t>Behaviorism</a:t>
            </a:r>
          </a:p>
          <a:p>
            <a:r>
              <a:rPr lang="en-US" sz="3600" dirty="0"/>
              <a:t>Natural Science</a:t>
            </a:r>
          </a:p>
          <a:p>
            <a:r>
              <a:rPr lang="en-US" sz="3600" dirty="0"/>
              <a:t>We are conditioned by external events.</a:t>
            </a:r>
          </a:p>
          <a:p>
            <a:r>
              <a:rPr lang="en-US" sz="3600" dirty="0"/>
              <a:t>“Choice” is an illusion.</a:t>
            </a:r>
            <a:endParaRPr lang="en-US" dirty="0"/>
          </a:p>
        </p:txBody>
      </p:sp>
    </p:spTree>
    <p:extLst>
      <p:ext uri="{BB962C8B-B14F-4D97-AF65-F5344CB8AC3E}">
        <p14:creationId xmlns:p14="http://schemas.microsoft.com/office/powerpoint/2010/main" val="29269176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 B Watson</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79264" y="1600200"/>
            <a:ext cx="3394472" cy="4525963"/>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524500" y="2077244"/>
            <a:ext cx="2286000" cy="3571875"/>
          </a:xfrm>
        </p:spPr>
      </p:pic>
    </p:spTree>
    <p:extLst>
      <p:ext uri="{BB962C8B-B14F-4D97-AF65-F5344CB8AC3E}">
        <p14:creationId xmlns:p14="http://schemas.microsoft.com/office/powerpoint/2010/main" val="3949880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 F. Skinner</a:t>
            </a:r>
          </a:p>
        </p:txBody>
      </p:sp>
      <p:pic>
        <p:nvPicPr>
          <p:cNvPr id="2" name="Content Placeholder 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19952" y="1600200"/>
            <a:ext cx="3113096" cy="4525963"/>
          </a:xfrm>
        </p:spPr>
      </p:pic>
      <p:sp>
        <p:nvSpPr>
          <p:cNvPr id="5" name="Content Placeholder 4"/>
          <p:cNvSpPr>
            <a:spLocks noGrp="1"/>
          </p:cNvSpPr>
          <p:nvPr>
            <p:ph sz="half" idx="2"/>
          </p:nvPr>
        </p:nvSpPr>
        <p:spPr/>
        <p:txBody>
          <a:bodyPr/>
          <a:lstStyle/>
          <a:p>
            <a:pPr marL="0" indent="0">
              <a:buNone/>
            </a:pPr>
            <a:endParaRPr lang="en-US" dirty="0"/>
          </a:p>
        </p:txBody>
      </p:sp>
    </p:spTree>
    <p:extLst>
      <p:ext uri="{BB962C8B-B14F-4D97-AF65-F5344CB8AC3E}">
        <p14:creationId xmlns:p14="http://schemas.microsoft.com/office/powerpoint/2010/main" val="14185287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 F. Skinner</a:t>
            </a:r>
          </a:p>
        </p:txBody>
      </p:sp>
      <p:pic>
        <p:nvPicPr>
          <p:cNvPr id="2" name="Content Placeholder 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19952" y="1600200"/>
            <a:ext cx="3113096" cy="4525963"/>
          </a:xfrm>
        </p:spPr>
      </p:pic>
      <p:sp>
        <p:nvSpPr>
          <p:cNvPr id="5" name="Content Placeholder 4"/>
          <p:cNvSpPr>
            <a:spLocks noGrp="1"/>
          </p:cNvSpPr>
          <p:nvPr>
            <p:ph sz="half" idx="2"/>
          </p:nvPr>
        </p:nvSpPr>
        <p:spPr/>
        <p:txBody>
          <a:bodyPr/>
          <a:lstStyle/>
          <a:p>
            <a:endParaRPr lang="en-US" dirty="0"/>
          </a:p>
          <a:p>
            <a:r>
              <a:rPr lang="en-US" sz="3200" dirty="0"/>
              <a:t>Stimulus – Response</a:t>
            </a:r>
          </a:p>
          <a:p>
            <a:endParaRPr lang="en-US" dirty="0"/>
          </a:p>
          <a:p>
            <a:pPr marL="0" indent="0">
              <a:buNone/>
            </a:pPr>
            <a:endParaRPr lang="en-US" dirty="0"/>
          </a:p>
        </p:txBody>
      </p:sp>
    </p:spTree>
    <p:extLst>
      <p:ext uri="{BB962C8B-B14F-4D97-AF65-F5344CB8AC3E}">
        <p14:creationId xmlns:p14="http://schemas.microsoft.com/office/powerpoint/2010/main" val="26197500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 F. Skinner</a:t>
            </a:r>
          </a:p>
        </p:txBody>
      </p:sp>
      <p:pic>
        <p:nvPicPr>
          <p:cNvPr id="2" name="Content Placeholder 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19952" y="1600200"/>
            <a:ext cx="3113096" cy="4525963"/>
          </a:xfrm>
        </p:spPr>
      </p:pic>
      <p:sp>
        <p:nvSpPr>
          <p:cNvPr id="5" name="Content Placeholder 4"/>
          <p:cNvSpPr>
            <a:spLocks noGrp="1"/>
          </p:cNvSpPr>
          <p:nvPr>
            <p:ph sz="half" idx="2"/>
          </p:nvPr>
        </p:nvSpPr>
        <p:spPr/>
        <p:txBody>
          <a:bodyPr/>
          <a:lstStyle/>
          <a:p>
            <a:endParaRPr lang="en-US" dirty="0"/>
          </a:p>
          <a:p>
            <a:r>
              <a:rPr lang="en-US" sz="3200" dirty="0"/>
              <a:t>Stimulus – Response</a:t>
            </a:r>
          </a:p>
          <a:p>
            <a:endParaRPr lang="en-US" dirty="0"/>
          </a:p>
          <a:p>
            <a:endParaRPr lang="en-US" dirty="0"/>
          </a:p>
          <a:p>
            <a:r>
              <a:rPr lang="en-US" sz="3200" dirty="0"/>
              <a:t>Positive &amp; Negative Reinforcement</a:t>
            </a:r>
          </a:p>
        </p:txBody>
      </p:sp>
    </p:spTree>
    <p:extLst>
      <p:ext uri="{BB962C8B-B14F-4D97-AF65-F5344CB8AC3E}">
        <p14:creationId xmlns:p14="http://schemas.microsoft.com/office/powerpoint/2010/main" val="26197500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So, how is Operant Conditioning different?</a:t>
            </a:r>
          </a:p>
        </p:txBody>
      </p:sp>
      <p:sp>
        <p:nvSpPr>
          <p:cNvPr id="6" name="Content Placeholder 5"/>
          <p:cNvSpPr>
            <a:spLocks noGrp="1"/>
          </p:cNvSpPr>
          <p:nvPr>
            <p:ph idx="1"/>
          </p:nvPr>
        </p:nvSpPr>
        <p:spPr/>
        <p:txBody>
          <a:bodyPr>
            <a:normAutofit/>
          </a:bodyPr>
          <a:lstStyle/>
          <a:p>
            <a:r>
              <a:rPr lang="en-US" dirty="0"/>
              <a:t>Classical Conditioning relies on the subject to involuntarily react to an association between two events.</a:t>
            </a:r>
          </a:p>
          <a:p>
            <a:pPr lvl="1"/>
            <a:r>
              <a:rPr lang="en-US" dirty="0"/>
              <a:t>“When the bell rings, I will salivate because I expect to get food.” Dog</a:t>
            </a:r>
          </a:p>
          <a:p>
            <a:r>
              <a:rPr lang="en-US" dirty="0"/>
              <a:t>Operant Conditioning relies on the subject to ACT in a way that will </a:t>
            </a:r>
            <a:r>
              <a:rPr lang="en-US" u="sng" dirty="0"/>
              <a:t>cause</a:t>
            </a:r>
            <a:r>
              <a:rPr lang="en-US" dirty="0"/>
              <a:t> a specific result.</a:t>
            </a:r>
          </a:p>
          <a:p>
            <a:pPr lvl="1"/>
            <a:r>
              <a:rPr lang="en-US" dirty="0"/>
              <a:t>“If I sit here quietly, Mr. Woody will like me, and my grade will be better.” Student</a:t>
            </a:r>
          </a:p>
        </p:txBody>
      </p:sp>
    </p:spTree>
    <p:extLst>
      <p:ext uri="{BB962C8B-B14F-4D97-AF65-F5344CB8AC3E}">
        <p14:creationId xmlns:p14="http://schemas.microsoft.com/office/powerpoint/2010/main" val="341257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Ancient Greece</a:t>
            </a:r>
          </a:p>
        </p:txBody>
      </p:sp>
      <p:pic>
        <p:nvPicPr>
          <p:cNvPr id="11" name="Content Placeholder 10"/>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685256"/>
            <a:ext cx="4038600" cy="2355850"/>
          </a:xfrm>
        </p:spPr>
      </p:pic>
      <p:sp>
        <p:nvSpPr>
          <p:cNvPr id="5" name="Content Placeholder 4"/>
          <p:cNvSpPr>
            <a:spLocks noGrp="1"/>
          </p:cNvSpPr>
          <p:nvPr>
            <p:ph sz="half" idx="2"/>
          </p:nvPr>
        </p:nvSpPr>
        <p:spPr/>
        <p:txBody>
          <a:bodyPr>
            <a:normAutofit/>
          </a:bodyPr>
          <a:lstStyle/>
          <a:p>
            <a:pPr marL="0" indent="0">
              <a:buNone/>
            </a:pPr>
            <a:r>
              <a:rPr lang="en-US" sz="5400" dirty="0"/>
              <a:t>“Whom the gods would destroy they first make mad.”</a:t>
            </a:r>
          </a:p>
        </p:txBody>
      </p:sp>
    </p:spTree>
    <p:extLst>
      <p:ext uri="{BB962C8B-B14F-4D97-AF65-F5344CB8AC3E}">
        <p14:creationId xmlns:p14="http://schemas.microsoft.com/office/powerpoint/2010/main" val="5122249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Operant Conditioning uses…</a:t>
            </a:r>
          </a:p>
        </p:txBody>
      </p:sp>
      <p:sp>
        <p:nvSpPr>
          <p:cNvPr id="3" name="Content Placeholder 2"/>
          <p:cNvSpPr>
            <a:spLocks noGrp="1"/>
          </p:cNvSpPr>
          <p:nvPr>
            <p:ph sz="half" idx="1"/>
          </p:nvPr>
        </p:nvSpPr>
        <p:spPr/>
        <p:txBody>
          <a:bodyPr>
            <a:normAutofit/>
          </a:bodyPr>
          <a:lstStyle/>
          <a:p>
            <a:r>
              <a:rPr lang="en-US" sz="3200" dirty="0"/>
              <a:t>REINFORCEMENT</a:t>
            </a:r>
          </a:p>
          <a:p>
            <a:pPr lvl="1"/>
            <a:r>
              <a:rPr lang="en-US" sz="2800" dirty="0"/>
              <a:t>Positive: Add something desirable</a:t>
            </a:r>
          </a:p>
          <a:p>
            <a:pPr lvl="1"/>
            <a:r>
              <a:rPr lang="en-US" sz="2800" dirty="0"/>
              <a:t>Negative: Remove something undesirable</a:t>
            </a:r>
          </a:p>
          <a:p>
            <a:r>
              <a:rPr lang="en-US" sz="3200" dirty="0"/>
              <a:t>SCHEDULES</a:t>
            </a:r>
          </a:p>
          <a:p>
            <a:pPr lvl="1"/>
            <a:r>
              <a:rPr lang="en-US" sz="2800" dirty="0"/>
              <a:t>Fixed or Variable</a:t>
            </a:r>
          </a:p>
          <a:p>
            <a:pPr lvl="1"/>
            <a:r>
              <a:rPr lang="en-US" sz="2800" dirty="0"/>
              <a:t>Ratio or Interval</a:t>
            </a:r>
          </a:p>
        </p:txBody>
      </p:sp>
      <p:sp>
        <p:nvSpPr>
          <p:cNvPr id="4" name="Content Placeholder 3"/>
          <p:cNvSpPr>
            <a:spLocks noGrp="1"/>
          </p:cNvSpPr>
          <p:nvPr>
            <p:ph sz="half" idx="2"/>
          </p:nvPr>
        </p:nvSpPr>
        <p:spPr/>
        <p:txBody>
          <a:bodyPr>
            <a:normAutofit/>
          </a:bodyPr>
          <a:lstStyle/>
          <a:p>
            <a:r>
              <a:rPr lang="en-US" sz="4000" dirty="0"/>
              <a:t>PUNISHMENT</a:t>
            </a:r>
          </a:p>
          <a:p>
            <a:pPr lvl="1"/>
            <a:r>
              <a:rPr lang="en-US" sz="3600" dirty="0"/>
              <a:t>Positive: Give you something you don’t want</a:t>
            </a:r>
          </a:p>
          <a:p>
            <a:pPr lvl="1"/>
            <a:r>
              <a:rPr lang="en-US" sz="3600" dirty="0"/>
              <a:t>Negative: Take away something you DO want</a:t>
            </a:r>
          </a:p>
        </p:txBody>
      </p:sp>
    </p:spTree>
    <p:extLst>
      <p:ext uri="{BB962C8B-B14F-4D97-AF65-F5344CB8AC3E}">
        <p14:creationId xmlns:p14="http://schemas.microsoft.com/office/powerpoint/2010/main" val="19955529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32CDC7-7B78-431D-91EC-27BA73B66E56}"/>
              </a:ext>
            </a:extLst>
          </p:cNvPr>
          <p:cNvSpPr>
            <a:spLocks noGrp="1"/>
          </p:cNvSpPr>
          <p:nvPr>
            <p:ph type="ctrTitle"/>
          </p:nvPr>
        </p:nvSpPr>
        <p:spPr/>
        <p:txBody>
          <a:bodyPr/>
          <a:lstStyle/>
          <a:p>
            <a:r>
              <a:rPr lang="en-US" dirty="0"/>
              <a:t>And then there’s the</a:t>
            </a:r>
          </a:p>
        </p:txBody>
      </p:sp>
      <p:sp>
        <p:nvSpPr>
          <p:cNvPr id="6" name="Subtitle 5">
            <a:extLst>
              <a:ext uri="{FF2B5EF4-FFF2-40B4-BE49-F238E27FC236}">
                <a16:creationId xmlns:a16="http://schemas.microsoft.com/office/drawing/2014/main" id="{468878FD-79BB-413C-9E61-37278E49953E}"/>
              </a:ext>
            </a:extLst>
          </p:cNvPr>
          <p:cNvSpPr>
            <a:spLocks noGrp="1"/>
          </p:cNvSpPr>
          <p:nvPr>
            <p:ph type="subTitle" idx="1"/>
          </p:nvPr>
        </p:nvSpPr>
        <p:spPr/>
        <p:txBody>
          <a:bodyPr>
            <a:normAutofit/>
          </a:bodyPr>
          <a:lstStyle/>
          <a:p>
            <a:r>
              <a:rPr lang="en-US" sz="4400" dirty="0">
                <a:solidFill>
                  <a:schemeClr val="tx2">
                    <a:lumMod val="60000"/>
                    <a:lumOff val="40000"/>
                  </a:schemeClr>
                </a:solidFill>
              </a:rPr>
              <a:t>Cognitive Effect</a:t>
            </a:r>
          </a:p>
        </p:txBody>
      </p:sp>
    </p:spTree>
    <p:extLst>
      <p:ext uri="{BB962C8B-B14F-4D97-AF65-F5344CB8AC3E}">
        <p14:creationId xmlns:p14="http://schemas.microsoft.com/office/powerpoint/2010/main" val="38145149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Modern Schools of Thought</a:t>
            </a:r>
          </a:p>
        </p:txBody>
      </p:sp>
      <p:sp>
        <p:nvSpPr>
          <p:cNvPr id="3" name="Content Placeholder 2"/>
          <p:cNvSpPr>
            <a:spLocks noGrp="1"/>
          </p:cNvSpPr>
          <p:nvPr>
            <p:ph idx="1"/>
          </p:nvPr>
        </p:nvSpPr>
        <p:spPr/>
        <p:txBody>
          <a:bodyPr>
            <a:normAutofit lnSpcReduction="10000"/>
          </a:bodyPr>
          <a:lstStyle/>
          <a:p>
            <a:r>
              <a:rPr lang="en-US" dirty="0"/>
              <a:t>PSYCHODYNAMIC</a:t>
            </a:r>
          </a:p>
          <a:p>
            <a:pPr lvl="1"/>
            <a:r>
              <a:rPr lang="en-US" dirty="0"/>
              <a:t>Believes that behavior comes from unconscious drives and conflicts</a:t>
            </a:r>
          </a:p>
          <a:p>
            <a:pPr lvl="1"/>
            <a:endParaRPr lang="en-US" dirty="0"/>
          </a:p>
          <a:p>
            <a:pPr lvl="1"/>
            <a:r>
              <a:rPr lang="en-US" dirty="0"/>
              <a:t>Studies childhood traumas and unfulfilled wishes for clues to current behavior</a:t>
            </a:r>
          </a:p>
          <a:p>
            <a:pPr lvl="1"/>
            <a:endParaRPr lang="en-US" dirty="0"/>
          </a:p>
          <a:p>
            <a:pPr lvl="1"/>
            <a:r>
              <a:rPr lang="en-US" dirty="0"/>
              <a:t>Uses analysis, dream interpretation, and other unconscious evidence for information, and self-insight to move toward health</a:t>
            </a:r>
          </a:p>
        </p:txBody>
      </p:sp>
    </p:spTree>
    <p:extLst>
      <p:ext uri="{BB962C8B-B14F-4D97-AF65-F5344CB8AC3E}">
        <p14:creationId xmlns:p14="http://schemas.microsoft.com/office/powerpoint/2010/main" val="33121566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Modern Schools of Thought</a:t>
            </a:r>
          </a:p>
        </p:txBody>
      </p:sp>
      <p:sp>
        <p:nvSpPr>
          <p:cNvPr id="3" name="Content Placeholder 2"/>
          <p:cNvSpPr>
            <a:spLocks noGrp="1"/>
          </p:cNvSpPr>
          <p:nvPr>
            <p:ph idx="1"/>
          </p:nvPr>
        </p:nvSpPr>
        <p:spPr/>
        <p:txBody>
          <a:bodyPr>
            <a:normAutofit lnSpcReduction="10000"/>
          </a:bodyPr>
          <a:lstStyle/>
          <a:p>
            <a:r>
              <a:rPr lang="en-US" dirty="0"/>
              <a:t>BEHAVIORAL</a:t>
            </a:r>
          </a:p>
          <a:p>
            <a:pPr lvl="1"/>
            <a:r>
              <a:rPr lang="en-US" dirty="0"/>
              <a:t>Believes that how we ACT is the key to who we ARE</a:t>
            </a:r>
          </a:p>
          <a:p>
            <a:pPr lvl="1"/>
            <a:endParaRPr lang="en-US" dirty="0"/>
          </a:p>
          <a:p>
            <a:pPr lvl="1"/>
            <a:r>
              <a:rPr lang="en-US" dirty="0"/>
              <a:t>Wants to study, measure, and figure out the origins of our observable responses to stimuli</a:t>
            </a:r>
          </a:p>
          <a:p>
            <a:pPr lvl="1"/>
            <a:endParaRPr lang="en-US" dirty="0"/>
          </a:p>
          <a:p>
            <a:pPr lvl="1"/>
            <a:r>
              <a:rPr lang="en-US" dirty="0"/>
              <a:t>Wants to know why we act the way we do, and the best ways to change behaviors that are diminishing our quality of life</a:t>
            </a:r>
          </a:p>
        </p:txBody>
      </p:sp>
    </p:spTree>
    <p:extLst>
      <p:ext uri="{BB962C8B-B14F-4D97-AF65-F5344CB8AC3E}">
        <p14:creationId xmlns:p14="http://schemas.microsoft.com/office/powerpoint/2010/main" val="30830346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Modern Schools of Thought</a:t>
            </a:r>
          </a:p>
        </p:txBody>
      </p:sp>
      <p:sp>
        <p:nvSpPr>
          <p:cNvPr id="3" name="Content Placeholder 2"/>
          <p:cNvSpPr>
            <a:spLocks noGrp="1"/>
          </p:cNvSpPr>
          <p:nvPr>
            <p:ph idx="1"/>
          </p:nvPr>
        </p:nvSpPr>
        <p:spPr/>
        <p:txBody>
          <a:bodyPr/>
          <a:lstStyle/>
          <a:p>
            <a:r>
              <a:rPr lang="en-US" dirty="0"/>
              <a:t>BIOLOGICAL</a:t>
            </a:r>
          </a:p>
          <a:p>
            <a:pPr lvl="1"/>
            <a:r>
              <a:rPr lang="en-US" dirty="0"/>
              <a:t>Believes that the Brain and Nervous System allow our emotions, memories, and senses</a:t>
            </a:r>
          </a:p>
          <a:p>
            <a:pPr lvl="1"/>
            <a:endParaRPr lang="en-US" dirty="0"/>
          </a:p>
          <a:p>
            <a:pPr lvl="1"/>
            <a:r>
              <a:rPr lang="en-US" dirty="0"/>
              <a:t>Uses CAT and PET scans to look for evidence, and looks at genes and hormones for clues</a:t>
            </a:r>
          </a:p>
          <a:p>
            <a:pPr lvl="1"/>
            <a:endParaRPr lang="en-US" dirty="0"/>
          </a:p>
          <a:p>
            <a:pPr lvl="1"/>
            <a:r>
              <a:rPr lang="en-US" dirty="0"/>
              <a:t>Wants to know how the body’s elements produce the unique person we each become</a:t>
            </a:r>
          </a:p>
          <a:p>
            <a:pPr lvl="1"/>
            <a:endParaRPr lang="en-US" dirty="0"/>
          </a:p>
        </p:txBody>
      </p:sp>
    </p:spTree>
    <p:extLst>
      <p:ext uri="{BB962C8B-B14F-4D97-AF65-F5344CB8AC3E}">
        <p14:creationId xmlns:p14="http://schemas.microsoft.com/office/powerpoint/2010/main" val="14127125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Modern Schools of Thought</a:t>
            </a:r>
          </a:p>
        </p:txBody>
      </p:sp>
      <p:sp>
        <p:nvSpPr>
          <p:cNvPr id="3" name="Content Placeholder 2"/>
          <p:cNvSpPr>
            <a:spLocks noGrp="1"/>
          </p:cNvSpPr>
          <p:nvPr>
            <p:ph idx="1"/>
          </p:nvPr>
        </p:nvSpPr>
        <p:spPr/>
        <p:txBody>
          <a:bodyPr>
            <a:normAutofit lnSpcReduction="10000"/>
          </a:bodyPr>
          <a:lstStyle/>
          <a:p>
            <a:r>
              <a:rPr lang="en-US" dirty="0"/>
              <a:t>COGNITIVE</a:t>
            </a:r>
          </a:p>
          <a:p>
            <a:pPr lvl="1"/>
            <a:r>
              <a:rPr lang="en-US" dirty="0"/>
              <a:t>Believes that the way we acquire, process, store, and recall information explains our psychology</a:t>
            </a:r>
          </a:p>
          <a:p>
            <a:pPr lvl="1"/>
            <a:endParaRPr lang="en-US" dirty="0"/>
          </a:p>
          <a:p>
            <a:pPr lvl="1"/>
            <a:r>
              <a:rPr lang="en-US" dirty="0"/>
              <a:t>Believes our Perceptions, Values &amp; Choices lead to behaviors</a:t>
            </a:r>
          </a:p>
          <a:p>
            <a:pPr lvl="1"/>
            <a:endParaRPr lang="en-US" dirty="0"/>
          </a:p>
          <a:p>
            <a:pPr lvl="1"/>
            <a:r>
              <a:rPr lang="en-US" dirty="0"/>
              <a:t>Studies our processes and beliefs to understand how we reason and solve problems, as well as why we act the way we do</a:t>
            </a:r>
          </a:p>
          <a:p>
            <a:pPr lvl="1"/>
            <a:endParaRPr lang="en-US" dirty="0"/>
          </a:p>
        </p:txBody>
      </p:sp>
    </p:spTree>
    <p:extLst>
      <p:ext uri="{BB962C8B-B14F-4D97-AF65-F5344CB8AC3E}">
        <p14:creationId xmlns:p14="http://schemas.microsoft.com/office/powerpoint/2010/main" val="27722777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Modern Schools of Thought</a:t>
            </a:r>
          </a:p>
        </p:txBody>
      </p:sp>
      <p:sp>
        <p:nvSpPr>
          <p:cNvPr id="3" name="Content Placeholder 2"/>
          <p:cNvSpPr>
            <a:spLocks noGrp="1"/>
          </p:cNvSpPr>
          <p:nvPr>
            <p:ph idx="1"/>
          </p:nvPr>
        </p:nvSpPr>
        <p:spPr/>
        <p:txBody>
          <a:bodyPr/>
          <a:lstStyle/>
          <a:p>
            <a:r>
              <a:rPr lang="en-US" dirty="0"/>
              <a:t>HUMANISTIC</a:t>
            </a:r>
          </a:p>
          <a:p>
            <a:endParaRPr lang="en-US" dirty="0"/>
          </a:p>
          <a:p>
            <a:pPr lvl="1"/>
            <a:r>
              <a:rPr lang="en-US" dirty="0"/>
              <a:t>Believes that we strive for love, acceptance, and self-fulfillment</a:t>
            </a:r>
          </a:p>
          <a:p>
            <a:pPr lvl="1"/>
            <a:r>
              <a:rPr lang="en-US" dirty="0"/>
              <a:t>Places value on individual experiences, and believes self-awareness is vital to healing</a:t>
            </a:r>
          </a:p>
          <a:p>
            <a:pPr lvl="1"/>
            <a:r>
              <a:rPr lang="en-US" dirty="0"/>
              <a:t>Studies feelings to see if impulses can be controlled, barriers overcome, and potential fulfilled</a:t>
            </a:r>
          </a:p>
        </p:txBody>
      </p:sp>
    </p:spTree>
    <p:extLst>
      <p:ext uri="{BB962C8B-B14F-4D97-AF65-F5344CB8AC3E}">
        <p14:creationId xmlns:p14="http://schemas.microsoft.com/office/powerpoint/2010/main" val="1720131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Modern Schools of Thought</a:t>
            </a:r>
          </a:p>
        </p:txBody>
      </p:sp>
      <p:sp>
        <p:nvSpPr>
          <p:cNvPr id="3" name="Content Placeholder 2"/>
          <p:cNvSpPr>
            <a:spLocks noGrp="1"/>
          </p:cNvSpPr>
          <p:nvPr>
            <p:ph idx="1"/>
          </p:nvPr>
        </p:nvSpPr>
        <p:spPr/>
        <p:txBody>
          <a:bodyPr/>
          <a:lstStyle/>
          <a:p>
            <a:r>
              <a:rPr lang="en-US" dirty="0"/>
              <a:t>SOCIOCULTURAL</a:t>
            </a:r>
          </a:p>
          <a:p>
            <a:endParaRPr lang="en-US" dirty="0"/>
          </a:p>
          <a:p>
            <a:pPr lvl="1"/>
            <a:r>
              <a:rPr lang="en-US" dirty="0"/>
              <a:t>Believes that humans are different largely because of social differences</a:t>
            </a:r>
          </a:p>
          <a:p>
            <a:pPr lvl="1"/>
            <a:endParaRPr lang="en-US" dirty="0"/>
          </a:p>
          <a:p>
            <a:pPr lvl="1"/>
            <a:r>
              <a:rPr lang="en-US" dirty="0"/>
              <a:t>Studies the effects of ethnicity, gender, culture (both large-scale and family), and economics on human thought and behavior</a:t>
            </a:r>
          </a:p>
          <a:p>
            <a:pPr lvl="1"/>
            <a:endParaRPr lang="en-US" dirty="0"/>
          </a:p>
        </p:txBody>
      </p:sp>
    </p:spTree>
    <p:extLst>
      <p:ext uri="{BB962C8B-B14F-4D97-AF65-F5344CB8AC3E}">
        <p14:creationId xmlns:p14="http://schemas.microsoft.com/office/powerpoint/2010/main" val="37738655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Modern Schools of Thought</a:t>
            </a:r>
          </a:p>
        </p:txBody>
      </p:sp>
      <p:sp>
        <p:nvSpPr>
          <p:cNvPr id="3" name="Content Placeholder 2"/>
          <p:cNvSpPr>
            <a:spLocks noGrp="1"/>
          </p:cNvSpPr>
          <p:nvPr>
            <p:ph idx="1"/>
          </p:nvPr>
        </p:nvSpPr>
        <p:spPr/>
        <p:txBody>
          <a:bodyPr>
            <a:normAutofit fontScale="92500" lnSpcReduction="10000"/>
          </a:bodyPr>
          <a:lstStyle/>
          <a:p>
            <a:r>
              <a:rPr lang="en-US" dirty="0"/>
              <a:t>LEARNING</a:t>
            </a:r>
          </a:p>
          <a:p>
            <a:endParaRPr lang="en-US" dirty="0"/>
          </a:p>
          <a:p>
            <a:pPr lvl="1"/>
            <a:r>
              <a:rPr lang="en-US" dirty="0"/>
              <a:t>Believes that our experiences shape our behavior</a:t>
            </a:r>
          </a:p>
          <a:p>
            <a:pPr lvl="1"/>
            <a:endParaRPr lang="en-US" dirty="0"/>
          </a:p>
          <a:p>
            <a:pPr lvl="1"/>
            <a:r>
              <a:rPr lang="en-US" dirty="0"/>
              <a:t>Believes that learning can be intentional, and that we can use it to shape our behavior and even change our environment</a:t>
            </a:r>
          </a:p>
          <a:p>
            <a:pPr lvl="1"/>
            <a:endParaRPr lang="en-US" dirty="0"/>
          </a:p>
          <a:p>
            <a:pPr lvl="1"/>
            <a:r>
              <a:rPr lang="en-US" dirty="0"/>
              <a:t>Uses teaching techniques to help clients learn better practices</a:t>
            </a:r>
          </a:p>
          <a:p>
            <a:pPr lvl="1"/>
            <a:endParaRPr lang="en-US" dirty="0"/>
          </a:p>
        </p:txBody>
      </p:sp>
    </p:spTree>
    <p:extLst>
      <p:ext uri="{BB962C8B-B14F-4D97-AF65-F5344CB8AC3E}">
        <p14:creationId xmlns:p14="http://schemas.microsoft.com/office/powerpoint/2010/main" val="38363174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Modern Schools of Thought</a:t>
            </a:r>
          </a:p>
        </p:txBody>
      </p:sp>
      <p:sp>
        <p:nvSpPr>
          <p:cNvPr id="3" name="Content Placeholder 2"/>
          <p:cNvSpPr>
            <a:spLocks noGrp="1"/>
          </p:cNvSpPr>
          <p:nvPr>
            <p:ph idx="1"/>
          </p:nvPr>
        </p:nvSpPr>
        <p:spPr/>
        <p:txBody>
          <a:bodyPr/>
          <a:lstStyle/>
          <a:p>
            <a:r>
              <a:rPr lang="en-US" dirty="0"/>
              <a:t>EVOLUTIONARY</a:t>
            </a:r>
          </a:p>
          <a:p>
            <a:endParaRPr lang="en-US" dirty="0"/>
          </a:p>
          <a:p>
            <a:pPr lvl="1"/>
            <a:r>
              <a:rPr lang="en-US" dirty="0"/>
              <a:t>Believes that human adaptation to our environment has created our behaviors and thoughts</a:t>
            </a:r>
          </a:p>
          <a:p>
            <a:pPr lvl="1"/>
            <a:endParaRPr lang="en-US" dirty="0"/>
          </a:p>
          <a:p>
            <a:pPr lvl="1"/>
            <a:r>
              <a:rPr lang="en-US" dirty="0"/>
              <a:t>Studies changes that occur in humans over time for clues to the reasons behind our thoughts and behaviors</a:t>
            </a:r>
          </a:p>
        </p:txBody>
      </p:sp>
    </p:spTree>
    <p:extLst>
      <p:ext uri="{BB962C8B-B14F-4D97-AF65-F5344CB8AC3E}">
        <p14:creationId xmlns:p14="http://schemas.microsoft.com/office/powerpoint/2010/main" val="3482921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Plato</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776050"/>
            <a:ext cx="4038600" cy="4174263"/>
          </a:xfrm>
        </p:spPr>
      </p:pic>
      <p:sp>
        <p:nvSpPr>
          <p:cNvPr id="5" name="Content Placeholder 4"/>
          <p:cNvSpPr>
            <a:spLocks noGrp="1"/>
          </p:cNvSpPr>
          <p:nvPr>
            <p:ph sz="half" idx="2"/>
          </p:nvPr>
        </p:nvSpPr>
        <p:spPr/>
        <p:txBody>
          <a:bodyPr>
            <a:normAutofit/>
          </a:bodyPr>
          <a:lstStyle/>
          <a:p>
            <a:pPr marL="0" indent="0">
              <a:buNone/>
            </a:pPr>
            <a:endParaRPr lang="en-US" dirty="0"/>
          </a:p>
          <a:p>
            <a:endParaRPr lang="en-US" sz="4000" i="1" dirty="0"/>
          </a:p>
          <a:p>
            <a:endParaRPr lang="en-US" sz="4000" i="1" dirty="0"/>
          </a:p>
          <a:p>
            <a:endParaRPr lang="en-US" sz="4000" i="1" dirty="0"/>
          </a:p>
          <a:p>
            <a:endParaRPr lang="en-US" sz="4000" i="1" dirty="0"/>
          </a:p>
          <a:p>
            <a:endParaRPr lang="en-US" sz="4000" i="1" dirty="0"/>
          </a:p>
          <a:p>
            <a:pPr marL="0" indent="0">
              <a:buNone/>
            </a:pPr>
            <a:endParaRPr lang="en-US" sz="4000" i="1" dirty="0"/>
          </a:p>
        </p:txBody>
      </p:sp>
    </p:spTree>
    <p:extLst>
      <p:ext uri="{BB962C8B-B14F-4D97-AF65-F5344CB8AC3E}">
        <p14:creationId xmlns:p14="http://schemas.microsoft.com/office/powerpoint/2010/main" val="8463292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Modern Schools of Thought</a:t>
            </a:r>
          </a:p>
        </p:txBody>
      </p:sp>
      <p:sp>
        <p:nvSpPr>
          <p:cNvPr id="3" name="Content Placeholder 2"/>
          <p:cNvSpPr>
            <a:spLocks noGrp="1"/>
          </p:cNvSpPr>
          <p:nvPr>
            <p:ph idx="1"/>
          </p:nvPr>
        </p:nvSpPr>
        <p:spPr/>
        <p:txBody>
          <a:bodyPr/>
          <a:lstStyle/>
          <a:p>
            <a:r>
              <a:rPr lang="en-US" dirty="0"/>
              <a:t>BIOPSYCHOSOCIAL</a:t>
            </a:r>
          </a:p>
          <a:p>
            <a:endParaRPr lang="en-US" dirty="0"/>
          </a:p>
          <a:p>
            <a:pPr lvl="1"/>
            <a:r>
              <a:rPr lang="en-US" dirty="0"/>
              <a:t>Gestalt theory developed by George Engel</a:t>
            </a:r>
          </a:p>
          <a:p>
            <a:pPr lvl="1"/>
            <a:endParaRPr lang="en-US" dirty="0"/>
          </a:p>
          <a:p>
            <a:pPr lvl="1"/>
            <a:r>
              <a:rPr lang="en-US" dirty="0"/>
              <a:t>Believes that the only complete picture of a person must include all of the above ideas</a:t>
            </a:r>
          </a:p>
          <a:p>
            <a:pPr lvl="1"/>
            <a:endParaRPr lang="en-US" dirty="0"/>
          </a:p>
        </p:txBody>
      </p:sp>
    </p:spTree>
    <p:extLst>
      <p:ext uri="{BB962C8B-B14F-4D97-AF65-F5344CB8AC3E}">
        <p14:creationId xmlns:p14="http://schemas.microsoft.com/office/powerpoint/2010/main" val="21417996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i="1" dirty="0"/>
              <a:t>Gestalt</a:t>
            </a:r>
          </a:p>
        </p:txBody>
      </p:sp>
      <p:sp>
        <p:nvSpPr>
          <p:cNvPr id="2" name="Content Placeholder 1"/>
          <p:cNvSpPr>
            <a:spLocks noGrp="1"/>
          </p:cNvSpPr>
          <p:nvPr>
            <p:ph idx="1"/>
          </p:nvPr>
        </p:nvSpPr>
        <p:spPr/>
        <p:txBody>
          <a:bodyPr/>
          <a:lstStyle/>
          <a:p>
            <a:r>
              <a:rPr lang="en-US" dirty="0"/>
              <a:t>Think “whole” – it’s German for “shape”</a:t>
            </a:r>
          </a:p>
        </p:txBody>
      </p:sp>
    </p:spTree>
    <p:extLst>
      <p:ext uri="{BB962C8B-B14F-4D97-AF65-F5344CB8AC3E}">
        <p14:creationId xmlns:p14="http://schemas.microsoft.com/office/powerpoint/2010/main" val="35568778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i="1" dirty="0"/>
              <a:t>Gestalt</a:t>
            </a:r>
          </a:p>
        </p:txBody>
      </p:sp>
      <p:sp>
        <p:nvSpPr>
          <p:cNvPr id="2" name="Content Placeholder 1"/>
          <p:cNvSpPr>
            <a:spLocks noGrp="1"/>
          </p:cNvSpPr>
          <p:nvPr>
            <p:ph idx="1"/>
          </p:nvPr>
        </p:nvSpPr>
        <p:spPr/>
        <p:txBody>
          <a:bodyPr/>
          <a:lstStyle/>
          <a:p>
            <a:r>
              <a:rPr lang="en-US" dirty="0"/>
              <a:t>Think “whole” – it’s German for “shape”</a:t>
            </a:r>
          </a:p>
          <a:p>
            <a:r>
              <a:rPr lang="en-US" dirty="0"/>
              <a:t>The whole is greater than the sum of its parts.</a:t>
            </a:r>
          </a:p>
        </p:txBody>
      </p:sp>
    </p:spTree>
    <p:extLst>
      <p:ext uri="{BB962C8B-B14F-4D97-AF65-F5344CB8AC3E}">
        <p14:creationId xmlns:p14="http://schemas.microsoft.com/office/powerpoint/2010/main" val="35568778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i="1" dirty="0"/>
              <a:t>Gestalt</a:t>
            </a:r>
          </a:p>
        </p:txBody>
      </p:sp>
      <p:sp>
        <p:nvSpPr>
          <p:cNvPr id="2" name="Content Placeholder 1"/>
          <p:cNvSpPr>
            <a:spLocks noGrp="1"/>
          </p:cNvSpPr>
          <p:nvPr>
            <p:ph idx="1"/>
          </p:nvPr>
        </p:nvSpPr>
        <p:spPr/>
        <p:txBody>
          <a:bodyPr/>
          <a:lstStyle/>
          <a:p>
            <a:r>
              <a:rPr lang="en-US" dirty="0"/>
              <a:t>Think “whole” – it’s German for “shape”</a:t>
            </a:r>
          </a:p>
          <a:p>
            <a:r>
              <a:rPr lang="en-US" dirty="0"/>
              <a:t>The whole is greater than the sum of its parts.</a:t>
            </a:r>
          </a:p>
          <a:p>
            <a:r>
              <a:rPr lang="en-US" dirty="0"/>
              <a:t>Problem-solving through</a:t>
            </a:r>
          </a:p>
          <a:p>
            <a:pPr lvl="1"/>
            <a:r>
              <a:rPr lang="en-US" dirty="0"/>
              <a:t>Similarity</a:t>
            </a:r>
          </a:p>
          <a:p>
            <a:pPr lvl="1"/>
            <a:r>
              <a:rPr lang="en-US" dirty="0"/>
              <a:t>Closure</a:t>
            </a:r>
          </a:p>
          <a:p>
            <a:pPr lvl="1"/>
            <a:r>
              <a:rPr lang="en-US" dirty="0"/>
              <a:t>Insight</a:t>
            </a:r>
          </a:p>
          <a:p>
            <a:pPr marL="0" indent="0">
              <a:buNone/>
            </a:pPr>
            <a:endParaRPr lang="en-US" dirty="0"/>
          </a:p>
        </p:txBody>
      </p:sp>
    </p:spTree>
    <p:extLst>
      <p:ext uri="{BB962C8B-B14F-4D97-AF65-F5344CB8AC3E}">
        <p14:creationId xmlns:p14="http://schemas.microsoft.com/office/powerpoint/2010/main" val="35568778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i="1" dirty="0"/>
              <a:t>Gestalt</a:t>
            </a:r>
          </a:p>
        </p:txBody>
      </p:sp>
      <p:sp>
        <p:nvSpPr>
          <p:cNvPr id="2" name="Content Placeholder 1"/>
          <p:cNvSpPr>
            <a:spLocks noGrp="1"/>
          </p:cNvSpPr>
          <p:nvPr>
            <p:ph idx="1"/>
          </p:nvPr>
        </p:nvSpPr>
        <p:spPr/>
        <p:txBody>
          <a:bodyPr/>
          <a:lstStyle/>
          <a:p>
            <a:r>
              <a:rPr lang="en-US" dirty="0"/>
              <a:t>Think “whole” – it’s German for “shape”</a:t>
            </a:r>
          </a:p>
          <a:p>
            <a:r>
              <a:rPr lang="en-US" dirty="0"/>
              <a:t>The whole is greater than the sum of its parts.</a:t>
            </a:r>
          </a:p>
          <a:p>
            <a:r>
              <a:rPr lang="en-US" dirty="0"/>
              <a:t>Problem-solving through</a:t>
            </a:r>
          </a:p>
          <a:p>
            <a:pPr lvl="1"/>
            <a:r>
              <a:rPr lang="en-US" dirty="0"/>
              <a:t>Similarity</a:t>
            </a:r>
          </a:p>
          <a:p>
            <a:pPr lvl="1"/>
            <a:r>
              <a:rPr lang="en-US" dirty="0"/>
              <a:t>Closure</a:t>
            </a:r>
          </a:p>
          <a:p>
            <a:pPr lvl="1"/>
            <a:r>
              <a:rPr lang="en-US" dirty="0"/>
              <a:t>Insight</a:t>
            </a:r>
          </a:p>
          <a:p>
            <a:endParaRPr lang="en-US" dirty="0"/>
          </a:p>
          <a:p>
            <a:r>
              <a:rPr lang="en-US" dirty="0"/>
              <a:t>Learning has purpose!</a:t>
            </a:r>
          </a:p>
        </p:txBody>
      </p:sp>
    </p:spTree>
    <p:extLst>
      <p:ext uri="{BB962C8B-B14F-4D97-AF65-F5344CB8AC3E}">
        <p14:creationId xmlns:p14="http://schemas.microsoft.com/office/powerpoint/2010/main" val="3556877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Plato</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776050"/>
            <a:ext cx="4038600" cy="4174263"/>
          </a:xfrm>
        </p:spPr>
      </p:pic>
      <p:sp>
        <p:nvSpPr>
          <p:cNvPr id="5" name="Content Placeholder 4"/>
          <p:cNvSpPr>
            <a:spLocks noGrp="1"/>
          </p:cNvSpPr>
          <p:nvPr>
            <p:ph sz="half" idx="2"/>
          </p:nvPr>
        </p:nvSpPr>
        <p:spPr/>
        <p:txBody>
          <a:bodyPr>
            <a:normAutofit/>
          </a:bodyPr>
          <a:lstStyle/>
          <a:p>
            <a:pPr marL="0" indent="0">
              <a:buNone/>
            </a:pPr>
            <a:endParaRPr lang="en-US" dirty="0"/>
          </a:p>
          <a:p>
            <a:endParaRPr lang="en-US" sz="4000" i="1" dirty="0"/>
          </a:p>
          <a:p>
            <a:endParaRPr lang="en-US" sz="4000" i="1" dirty="0"/>
          </a:p>
          <a:p>
            <a:endParaRPr lang="en-US" sz="4000" i="1" dirty="0"/>
          </a:p>
          <a:p>
            <a:endParaRPr lang="en-US" sz="4000" i="1" dirty="0"/>
          </a:p>
          <a:p>
            <a:endParaRPr lang="en-US" sz="4000" i="1" dirty="0"/>
          </a:p>
          <a:p>
            <a:pPr marL="0" indent="0">
              <a:buNone/>
            </a:pPr>
            <a:endParaRPr lang="en-US" sz="4000" i="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371600"/>
            <a:ext cx="4149840" cy="3892550"/>
          </a:xfrm>
          <a:prstGeom prst="rect">
            <a:avLst/>
          </a:prstGeom>
        </p:spPr>
      </p:pic>
    </p:spTree>
    <p:extLst>
      <p:ext uri="{BB962C8B-B14F-4D97-AF65-F5344CB8AC3E}">
        <p14:creationId xmlns:p14="http://schemas.microsoft.com/office/powerpoint/2010/main" val="3152088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Plato</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776050"/>
            <a:ext cx="4038600" cy="4174263"/>
          </a:xfrm>
        </p:spPr>
      </p:pic>
      <p:sp>
        <p:nvSpPr>
          <p:cNvPr id="5" name="Content Placeholder 4"/>
          <p:cNvSpPr>
            <a:spLocks noGrp="1"/>
          </p:cNvSpPr>
          <p:nvPr>
            <p:ph sz="half" idx="2"/>
          </p:nvPr>
        </p:nvSpPr>
        <p:spPr/>
        <p:txBody>
          <a:bodyPr>
            <a:normAutofit lnSpcReduction="10000"/>
          </a:bodyPr>
          <a:lstStyle/>
          <a:p>
            <a:pPr marL="0" indent="0">
              <a:buNone/>
            </a:pPr>
            <a:endParaRPr lang="en-US" dirty="0"/>
          </a:p>
          <a:p>
            <a:endParaRPr lang="en-US" sz="4000" i="1" dirty="0"/>
          </a:p>
          <a:p>
            <a:endParaRPr lang="en-US" sz="4000" i="1" dirty="0"/>
          </a:p>
          <a:p>
            <a:endParaRPr lang="en-US" sz="4000" i="1" dirty="0"/>
          </a:p>
          <a:p>
            <a:endParaRPr lang="en-US" sz="4000" i="1" dirty="0"/>
          </a:p>
          <a:p>
            <a:endParaRPr lang="en-US" sz="4000" i="1" dirty="0"/>
          </a:p>
          <a:p>
            <a:r>
              <a:rPr lang="en-US" sz="4000" i="1" dirty="0"/>
              <a:t>Introspection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371600"/>
            <a:ext cx="4149840" cy="3892550"/>
          </a:xfrm>
          <a:prstGeom prst="rect">
            <a:avLst/>
          </a:prstGeom>
        </p:spPr>
      </p:pic>
    </p:spTree>
    <p:extLst>
      <p:ext uri="{BB962C8B-B14F-4D97-AF65-F5344CB8AC3E}">
        <p14:creationId xmlns:p14="http://schemas.microsoft.com/office/powerpoint/2010/main" val="3152088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Aristotle</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141958"/>
            <a:ext cx="4038600" cy="3442447"/>
          </a:xfrm>
        </p:spPr>
      </p:pic>
      <p:sp>
        <p:nvSpPr>
          <p:cNvPr id="5" name="Content Placeholder 4"/>
          <p:cNvSpPr>
            <a:spLocks noGrp="1"/>
          </p:cNvSpPr>
          <p:nvPr>
            <p:ph sz="half" idx="2"/>
          </p:nvPr>
        </p:nvSpPr>
        <p:spPr/>
        <p:txBody>
          <a:bodyPr/>
          <a:lstStyle/>
          <a:p>
            <a:pPr marL="0" indent="0">
              <a:buNone/>
            </a:pPr>
            <a:endParaRPr lang="en-US" sz="3600" dirty="0"/>
          </a:p>
        </p:txBody>
      </p:sp>
    </p:spTree>
    <p:extLst>
      <p:ext uri="{BB962C8B-B14F-4D97-AF65-F5344CB8AC3E}">
        <p14:creationId xmlns:p14="http://schemas.microsoft.com/office/powerpoint/2010/main" val="3039734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1291</TotalTime>
  <Words>1190</Words>
  <Application>Microsoft Office PowerPoint</Application>
  <PresentationFormat>On-screen Show (4:3)</PresentationFormat>
  <Paragraphs>301</Paragraphs>
  <Slides>64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Algerian</vt:lpstr>
      <vt:lpstr>Arial</vt:lpstr>
      <vt:lpstr>Calibri</vt:lpstr>
      <vt:lpstr>Times New Roman</vt:lpstr>
      <vt:lpstr>Office Theme</vt:lpstr>
      <vt:lpstr>History of Psychology</vt:lpstr>
      <vt:lpstr>Is it Nature or Nurture?</vt:lpstr>
      <vt:lpstr>         Ancient Egypt</vt:lpstr>
      <vt:lpstr>Ancient Egypt</vt:lpstr>
      <vt:lpstr>Ancient Greece</vt:lpstr>
      <vt:lpstr>Plato</vt:lpstr>
      <vt:lpstr>Plato</vt:lpstr>
      <vt:lpstr>Plato</vt:lpstr>
      <vt:lpstr>Aristotle</vt:lpstr>
      <vt:lpstr>Aristotle</vt:lpstr>
      <vt:lpstr>Aristotle</vt:lpstr>
      <vt:lpstr>Hippocrates</vt:lpstr>
      <vt:lpstr>Hippocrates</vt:lpstr>
      <vt:lpstr>Maybe it’s demons!</vt:lpstr>
      <vt:lpstr>Wilhelm Wundt</vt:lpstr>
      <vt:lpstr>Wilhelm Wundt</vt:lpstr>
      <vt:lpstr>Wilhelm Wundt</vt:lpstr>
      <vt:lpstr>Wilhelm Wundt</vt:lpstr>
      <vt:lpstr>William James</vt:lpstr>
      <vt:lpstr>William James</vt:lpstr>
      <vt:lpstr>William James</vt:lpstr>
      <vt:lpstr>William James</vt:lpstr>
      <vt:lpstr>PowerPoint Presentation</vt:lpstr>
      <vt:lpstr>PowerPoint Presentation</vt:lpstr>
      <vt:lpstr>Freud’s Theories</vt:lpstr>
      <vt:lpstr>Freud’s Theories</vt:lpstr>
      <vt:lpstr>Freud’s Theories</vt:lpstr>
      <vt:lpstr>Freud’s Theories</vt:lpstr>
      <vt:lpstr>Freud’s Theories</vt:lpstr>
      <vt:lpstr>Freud’s Theories</vt:lpstr>
      <vt:lpstr>Freud’s Theories</vt:lpstr>
      <vt:lpstr>Freud’s Theories</vt:lpstr>
      <vt:lpstr>Freud’s Theories</vt:lpstr>
      <vt:lpstr>Freud’s Theories</vt:lpstr>
      <vt:lpstr>Big Argument Time</vt:lpstr>
      <vt:lpstr>Big Argument Time</vt:lpstr>
      <vt:lpstr>PowerPoint Presentation</vt:lpstr>
      <vt:lpstr>Pavlov’s Dog</vt:lpstr>
      <vt:lpstr>PowerPoint Presentation</vt:lpstr>
      <vt:lpstr>John B Watson</vt:lpstr>
      <vt:lpstr>John B Watson</vt:lpstr>
      <vt:lpstr>John B Watson</vt:lpstr>
      <vt:lpstr>John B Watson</vt:lpstr>
      <vt:lpstr>John B Watson</vt:lpstr>
      <vt:lpstr>John B Watson</vt:lpstr>
      <vt:lpstr>B. F. Skinner</vt:lpstr>
      <vt:lpstr>B. F. Skinner</vt:lpstr>
      <vt:lpstr>B. F. Skinner</vt:lpstr>
      <vt:lpstr>So, how is Operant Conditioning different?</vt:lpstr>
      <vt:lpstr>Operant Conditioning uses…</vt:lpstr>
      <vt:lpstr>And then there’s the</vt:lpstr>
      <vt:lpstr>Modern Schools of Thought</vt:lpstr>
      <vt:lpstr>The Modern Schools of Thought</vt:lpstr>
      <vt:lpstr>The Modern Schools of Thought</vt:lpstr>
      <vt:lpstr>Modern Schools of Thought</vt:lpstr>
      <vt:lpstr>Modern Schools of Thought</vt:lpstr>
      <vt:lpstr>Modern Schools of Thought</vt:lpstr>
      <vt:lpstr>Modern Schools of Thought</vt:lpstr>
      <vt:lpstr>Modern Schools of Thought</vt:lpstr>
      <vt:lpstr>Modern Schools of Thought</vt:lpstr>
      <vt:lpstr>Gestalt</vt:lpstr>
      <vt:lpstr>Gestalt</vt:lpstr>
      <vt:lpstr>Gestalt</vt:lpstr>
      <vt:lpstr>Gestalt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Psychology</dc:title>
  <dc:creator>David</dc:creator>
  <cp:lastModifiedBy>user</cp:lastModifiedBy>
  <cp:revision>43</cp:revision>
  <dcterms:created xsi:type="dcterms:W3CDTF">2014-09-14T14:07:57Z</dcterms:created>
  <dcterms:modified xsi:type="dcterms:W3CDTF">2019-08-03T20:36:50Z</dcterms:modified>
</cp:coreProperties>
</file>