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6" r:id="rId3"/>
    <p:sldId id="259" r:id="rId4"/>
    <p:sldId id="260" r:id="rId5"/>
    <p:sldId id="327" r:id="rId6"/>
    <p:sldId id="292" r:id="rId7"/>
    <p:sldId id="325" r:id="rId8"/>
    <p:sldId id="324" r:id="rId9"/>
    <p:sldId id="299" r:id="rId10"/>
    <p:sldId id="300" r:id="rId11"/>
    <p:sldId id="270" r:id="rId12"/>
    <p:sldId id="271" r:id="rId13"/>
    <p:sldId id="301" r:id="rId14"/>
    <p:sldId id="302" r:id="rId15"/>
    <p:sldId id="266" r:id="rId16"/>
    <p:sldId id="267" r:id="rId17"/>
    <p:sldId id="303" r:id="rId18"/>
    <p:sldId id="263" r:id="rId19"/>
    <p:sldId id="265" r:id="rId20"/>
    <p:sldId id="304" r:id="rId21"/>
    <p:sldId id="328" r:id="rId22"/>
    <p:sldId id="305" r:id="rId23"/>
    <p:sldId id="306" r:id="rId24"/>
    <p:sldId id="268" r:id="rId25"/>
    <p:sldId id="307" r:id="rId26"/>
    <p:sldId id="269" r:id="rId27"/>
    <p:sldId id="308" r:id="rId28"/>
    <p:sldId id="309" r:id="rId29"/>
    <p:sldId id="310" r:id="rId30"/>
    <p:sldId id="314" r:id="rId31"/>
    <p:sldId id="315" r:id="rId32"/>
    <p:sldId id="316" r:id="rId33"/>
    <p:sldId id="317" r:id="rId34"/>
    <p:sldId id="311" r:id="rId35"/>
    <p:sldId id="312" r:id="rId36"/>
    <p:sldId id="319" r:id="rId37"/>
    <p:sldId id="274" r:id="rId38"/>
    <p:sldId id="320" r:id="rId39"/>
    <p:sldId id="321" r:id="rId40"/>
    <p:sldId id="322" r:id="rId41"/>
    <p:sldId id="323" r:id="rId42"/>
    <p:sldId id="330" r:id="rId43"/>
    <p:sldId id="329" r:id="rId44"/>
    <p:sldId id="293" r:id="rId45"/>
    <p:sldId id="257" r:id="rId46"/>
    <p:sldId id="258" r:id="rId47"/>
    <p:sldId id="281" r:id="rId48"/>
    <p:sldId id="282" r:id="rId49"/>
    <p:sldId id="284" r:id="rId50"/>
    <p:sldId id="285" r:id="rId51"/>
    <p:sldId id="283" r:id="rId5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5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28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F51B-75FA-4EE9-B473-5EE03C091777}" type="datetimeFigureOut">
              <a:rPr lang="en-US" smtClean="0"/>
              <a:t>8/21/2016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15AB7-AB2D-4EC5-98F8-E5998800DF7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F51B-75FA-4EE9-B473-5EE03C091777}" type="datetimeFigureOut">
              <a:rPr lang="en-US" smtClean="0"/>
              <a:t>8/21/2016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15AB7-AB2D-4EC5-98F8-E5998800DF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F51B-75FA-4EE9-B473-5EE03C091777}" type="datetimeFigureOut">
              <a:rPr lang="en-US" smtClean="0"/>
              <a:t>8/21/2016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15AB7-AB2D-4EC5-98F8-E5998800DF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E7841-1CFC-4751-8781-0CBEDEB697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8807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F51B-75FA-4EE9-B473-5EE03C091777}" type="datetimeFigureOut">
              <a:rPr lang="en-US" smtClean="0"/>
              <a:t>8/21/2016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15AB7-AB2D-4EC5-98F8-E5998800DF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F51B-75FA-4EE9-B473-5EE03C091777}" type="datetimeFigureOut">
              <a:rPr lang="en-US" smtClean="0"/>
              <a:t>8/21/2016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15AB7-AB2D-4EC5-98F8-E5998800DF7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F51B-75FA-4EE9-B473-5EE03C091777}" type="datetimeFigureOut">
              <a:rPr lang="en-US" smtClean="0"/>
              <a:t>8/21/2016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15AB7-AB2D-4EC5-98F8-E5998800DF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F51B-75FA-4EE9-B473-5EE03C091777}" type="datetimeFigureOut">
              <a:rPr lang="en-US" smtClean="0"/>
              <a:t>8/21/2016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15AB7-AB2D-4EC5-98F8-E5998800DF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F51B-75FA-4EE9-B473-5EE03C091777}" type="datetimeFigureOut">
              <a:rPr lang="en-US" smtClean="0"/>
              <a:t>8/21/2016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15AB7-AB2D-4EC5-98F8-E5998800DF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F51B-75FA-4EE9-B473-5EE03C091777}" type="datetimeFigureOut">
              <a:rPr lang="en-US" smtClean="0"/>
              <a:t>8/21/2016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15AB7-AB2D-4EC5-98F8-E5998800DF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F51B-75FA-4EE9-B473-5EE03C091777}" type="datetimeFigureOut">
              <a:rPr lang="en-US" smtClean="0"/>
              <a:t>8/21/2016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15AB7-AB2D-4EC5-98F8-E5998800DF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F51B-75FA-4EE9-B473-5EE03C091777}" type="datetimeFigureOut">
              <a:rPr lang="en-US" smtClean="0"/>
              <a:t>8/21/2016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1D15AB7-AB2D-4EC5-98F8-E5998800DF7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C42F51B-75FA-4EE9-B473-5EE03C091777}" type="datetimeFigureOut">
              <a:rPr lang="en-US" smtClean="0"/>
              <a:t>8/21/2016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1D15AB7-AB2D-4EC5-98F8-E5998800DF70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hyperlink" Target="../../../../../../Music/Beatles/Rock%20'n'%20Roll/Helter%20Skelter.wma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Psychological Disorders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Behavior patterns or mental processes that cause personal suffering or interfere with daily life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834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Schizophrenia &amp; Psychotic 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Schizotypal</a:t>
            </a:r>
          </a:p>
          <a:p>
            <a:r>
              <a:rPr lang="en-US" sz="3600" dirty="0" smtClean="0"/>
              <a:t>Delusional</a:t>
            </a:r>
          </a:p>
          <a:p>
            <a:r>
              <a:rPr lang="en-US" sz="3600" dirty="0" smtClean="0"/>
              <a:t>Schizophreniform</a:t>
            </a:r>
          </a:p>
          <a:p>
            <a:r>
              <a:rPr lang="en-US" sz="3600" dirty="0" smtClean="0"/>
              <a:t>Schizophrenia</a:t>
            </a:r>
          </a:p>
          <a:p>
            <a:r>
              <a:rPr lang="en-US" sz="3600" dirty="0" smtClean="0"/>
              <a:t>Schizoaffective</a:t>
            </a:r>
          </a:p>
          <a:p>
            <a:r>
              <a:rPr lang="en-US" sz="3600" dirty="0" smtClean="0"/>
              <a:t>Catatonia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824574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Schizophrenia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i="1" dirty="0" smtClean="0"/>
              <a:t>Paranoid</a:t>
            </a:r>
            <a:r>
              <a:rPr lang="en-US" b="1" dirty="0" smtClean="0"/>
              <a:t> – delusions (grandeur, persecution, jealousy); auditory hallucinations; not-so-bizarre: agitated, confused, afraid</a:t>
            </a:r>
          </a:p>
          <a:p>
            <a:endParaRPr lang="en-US" b="1" dirty="0" smtClean="0"/>
          </a:p>
          <a:p>
            <a:r>
              <a:rPr lang="en-US" b="1" i="1" dirty="0" smtClean="0"/>
              <a:t>Disorganized</a:t>
            </a:r>
            <a:r>
              <a:rPr lang="en-US" b="1" dirty="0" smtClean="0"/>
              <a:t> – incoherent thoughts; disorganized behavior; disordered delusions; nonsensical; loss of body awareness and functions</a:t>
            </a:r>
          </a:p>
          <a:p>
            <a:endParaRPr lang="en-US" b="1" dirty="0" smtClean="0"/>
          </a:p>
          <a:p>
            <a:r>
              <a:rPr lang="en-US" b="1" i="1" dirty="0" smtClean="0"/>
              <a:t>Catatonic</a:t>
            </a:r>
            <a:r>
              <a:rPr lang="en-US" b="1" dirty="0" smtClean="0"/>
              <a:t> – disturbances of movement; odd positions and flexibility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109747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Schizophrenia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Where does it come from?</a:t>
            </a:r>
          </a:p>
          <a:p>
            <a:pPr lvl="1"/>
            <a:r>
              <a:rPr lang="en-US" sz="2500" b="1" dirty="0" smtClean="0"/>
              <a:t>Psychoanalytic – the id overwhelms the ego, forcing it to regress and confuse fantasy with reality</a:t>
            </a:r>
          </a:p>
          <a:p>
            <a:pPr lvl="3"/>
            <a:r>
              <a:rPr lang="en-US" b="1" dirty="0" smtClean="0"/>
              <a:t>Modern: familial with intense emotions and 		pushy critical attitudes</a:t>
            </a:r>
          </a:p>
          <a:p>
            <a:pPr lvl="3"/>
            <a:endParaRPr lang="en-US" b="1" dirty="0" smtClean="0"/>
          </a:p>
          <a:p>
            <a:pPr lvl="1"/>
            <a:r>
              <a:rPr lang="en-US" sz="2500" b="1" dirty="0" smtClean="0"/>
              <a:t>Biological – hereditary, loss of synapses, pregnancy complications, widened sulci, too much dopamine</a:t>
            </a:r>
          </a:p>
          <a:p>
            <a:pPr marL="393192" lvl="1" indent="0">
              <a:buNone/>
            </a:pPr>
            <a:endParaRPr lang="en-US" sz="2500" b="1" dirty="0"/>
          </a:p>
        </p:txBody>
      </p:sp>
    </p:spTree>
    <p:extLst>
      <p:ext uri="{BB962C8B-B14F-4D97-AF65-F5344CB8AC3E}">
        <p14:creationId xmlns:p14="http://schemas.microsoft.com/office/powerpoint/2010/main" val="25393846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Bipolar Disorder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4400" dirty="0" smtClean="0"/>
          </a:p>
          <a:p>
            <a:endParaRPr lang="en-US" sz="4400" dirty="0"/>
          </a:p>
          <a:p>
            <a:r>
              <a:rPr lang="en-US" sz="4400" dirty="0" smtClean="0"/>
              <a:t>Manic-Depressive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1446998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Depressive Disorder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Major Depression</a:t>
            </a:r>
          </a:p>
          <a:p>
            <a:endParaRPr lang="en-US" sz="4400" dirty="0" smtClean="0"/>
          </a:p>
          <a:p>
            <a:r>
              <a:rPr lang="en-US" sz="4400" dirty="0" smtClean="0"/>
              <a:t>Dysthymia</a:t>
            </a:r>
          </a:p>
          <a:p>
            <a:endParaRPr lang="en-US" sz="4400" dirty="0" smtClean="0"/>
          </a:p>
          <a:p>
            <a:r>
              <a:rPr lang="en-US" sz="4400" dirty="0" smtClean="0"/>
              <a:t>Premenstrual Dysphoric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9561876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Depressive Disorder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i="1" dirty="0" smtClean="0"/>
              <a:t>Major Depression </a:t>
            </a:r>
            <a:r>
              <a:rPr lang="en-US" b="1" dirty="0" smtClean="0"/>
              <a:t>– 8 to 18% of the population</a:t>
            </a:r>
          </a:p>
          <a:p>
            <a:pPr lvl="1"/>
            <a:r>
              <a:rPr lang="en-US" b="1" dirty="0" smtClean="0"/>
              <a:t>Persistent, most of the day</a:t>
            </a:r>
          </a:p>
          <a:p>
            <a:pPr lvl="1"/>
            <a:r>
              <a:rPr lang="en-US" b="1" dirty="0" smtClean="0"/>
              <a:t>Loss of interest/pleasure in activities</a:t>
            </a:r>
          </a:p>
          <a:p>
            <a:pPr lvl="1"/>
            <a:r>
              <a:rPr lang="en-US" b="1" dirty="0" smtClean="0"/>
              <a:t>Significant weight change</a:t>
            </a:r>
          </a:p>
          <a:p>
            <a:pPr lvl="1"/>
            <a:r>
              <a:rPr lang="en-US" b="1" dirty="0" smtClean="0"/>
              <a:t>Sleep changes</a:t>
            </a:r>
          </a:p>
          <a:p>
            <a:pPr lvl="1"/>
            <a:r>
              <a:rPr lang="en-US" b="1" dirty="0" smtClean="0"/>
              <a:t>Reaction changes</a:t>
            </a:r>
          </a:p>
          <a:p>
            <a:pPr lvl="1"/>
            <a:r>
              <a:rPr lang="en-US" b="1" dirty="0" smtClean="0"/>
              <a:t>Fatigue</a:t>
            </a:r>
          </a:p>
          <a:p>
            <a:pPr lvl="1"/>
            <a:r>
              <a:rPr lang="en-US" b="1" dirty="0" smtClean="0"/>
              <a:t>Worthlessness or guilt</a:t>
            </a:r>
          </a:p>
          <a:p>
            <a:pPr lvl="1"/>
            <a:r>
              <a:rPr lang="en-US" b="1" dirty="0" smtClean="0"/>
              <a:t>Concentration lapses, decision-making problems</a:t>
            </a:r>
          </a:p>
          <a:p>
            <a:pPr lvl="1"/>
            <a:r>
              <a:rPr lang="en-US" b="1" dirty="0" smtClean="0"/>
              <a:t>Recurring death/suicide ideations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573086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Depressive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b="1" dirty="0"/>
          </a:p>
          <a:p>
            <a:r>
              <a:rPr lang="en-US" sz="2800" b="1" dirty="0" smtClean="0"/>
              <a:t>Where do they come from?</a:t>
            </a:r>
          </a:p>
          <a:p>
            <a:pPr lvl="1"/>
            <a:r>
              <a:rPr lang="en-US" sz="2800" b="1" dirty="0" smtClean="0"/>
              <a:t>Psychoanalytic = displaced anger from childhood loss</a:t>
            </a:r>
          </a:p>
          <a:p>
            <a:pPr lvl="1"/>
            <a:r>
              <a:rPr lang="en-US" sz="2800" b="1" dirty="0" smtClean="0"/>
              <a:t>Learning = “learned helplessness”</a:t>
            </a:r>
          </a:p>
          <a:p>
            <a:pPr lvl="1"/>
            <a:r>
              <a:rPr lang="en-US" sz="2800" b="1" dirty="0" smtClean="0"/>
              <a:t>Cognitive = Due to our explanations or negativity, we create a cycle and change</a:t>
            </a:r>
          </a:p>
          <a:p>
            <a:pPr lvl="1"/>
            <a:r>
              <a:rPr lang="en-US" sz="2800" b="1" dirty="0" smtClean="0"/>
              <a:t>Biological = Familial; Serotonin &amp; Noradrenaline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8131273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Anxiety Disorder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 smtClean="0"/>
              <a:t>Separation Anxiety</a:t>
            </a:r>
          </a:p>
          <a:p>
            <a:r>
              <a:rPr lang="en-US" sz="3600" b="1" dirty="0" smtClean="0"/>
              <a:t>Social Anxiety</a:t>
            </a:r>
          </a:p>
          <a:p>
            <a:r>
              <a:rPr lang="en-US" sz="3600" b="1" dirty="0" smtClean="0"/>
              <a:t>Panic Disorder</a:t>
            </a:r>
          </a:p>
          <a:p>
            <a:r>
              <a:rPr lang="en-US" sz="3600" b="1" dirty="0" smtClean="0"/>
              <a:t>Agoraphobia</a:t>
            </a:r>
          </a:p>
          <a:p>
            <a:r>
              <a:rPr lang="en-US" sz="3600" b="1" dirty="0" smtClean="0"/>
              <a:t>Generalized Anxiety Disorder</a:t>
            </a:r>
          </a:p>
          <a:p>
            <a:r>
              <a:rPr lang="en-US" sz="3600" b="1" dirty="0" smtClean="0"/>
              <a:t>Other Phobias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0839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Anxiety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3600" dirty="0" smtClean="0"/>
          </a:p>
          <a:p>
            <a:r>
              <a:rPr lang="en-US" sz="3600" dirty="0" smtClean="0"/>
              <a:t>Phobias – must lead to avoidance</a:t>
            </a:r>
          </a:p>
          <a:p>
            <a:endParaRPr lang="en-US" sz="3600" dirty="0" smtClean="0"/>
          </a:p>
          <a:p>
            <a:pPr lvl="1"/>
            <a:r>
              <a:rPr lang="en-US" sz="2800" dirty="0" smtClean="0"/>
              <a:t>Zoo- , </a:t>
            </a:r>
            <a:r>
              <a:rPr lang="en-US" sz="2800" dirty="0" err="1" smtClean="0"/>
              <a:t>Claustro</a:t>
            </a:r>
            <a:r>
              <a:rPr lang="en-US" sz="2800" dirty="0" smtClean="0"/>
              <a:t>- , Acro- , </a:t>
            </a:r>
            <a:r>
              <a:rPr lang="en-US" sz="2800" dirty="0" err="1" smtClean="0"/>
              <a:t>Arachno</a:t>
            </a:r>
            <a:r>
              <a:rPr lang="en-US" sz="2800" dirty="0" smtClean="0"/>
              <a:t>- , </a:t>
            </a:r>
            <a:r>
              <a:rPr lang="en-US" sz="2800" dirty="0" err="1" smtClean="0"/>
              <a:t>Coulro</a:t>
            </a:r>
            <a:r>
              <a:rPr lang="en-US" sz="2800" dirty="0" smtClean="0"/>
              <a:t>-</a:t>
            </a:r>
          </a:p>
          <a:p>
            <a:pPr lvl="1"/>
            <a:endParaRPr lang="en-US" dirty="0" smtClean="0"/>
          </a:p>
          <a:p>
            <a:pPr marL="393192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81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Anxiety Disorders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Where do they come from?</a:t>
            </a:r>
          </a:p>
          <a:p>
            <a:pPr lvl="1"/>
            <a:r>
              <a:rPr lang="en-US" sz="3200" dirty="0" smtClean="0"/>
              <a:t>Psychoanalytic = repressed childhood sexual or aggression ideas</a:t>
            </a:r>
          </a:p>
          <a:p>
            <a:pPr lvl="1"/>
            <a:r>
              <a:rPr lang="en-US" sz="3200" dirty="0" smtClean="0"/>
              <a:t>Learning = conditioned in childhood</a:t>
            </a:r>
          </a:p>
          <a:p>
            <a:pPr lvl="1"/>
            <a:r>
              <a:rPr lang="en-US" sz="3200" dirty="0" smtClean="0"/>
              <a:t>Biological = genetic / evolutionary</a:t>
            </a:r>
          </a:p>
          <a:p>
            <a:pPr lvl="1"/>
            <a:r>
              <a:rPr lang="en-US" sz="3200" dirty="0" smtClean="0"/>
              <a:t>Cognitive = exaggerated threats, helpless to deal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05729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Acute ?</a:t>
            </a:r>
          </a:p>
          <a:p>
            <a:endParaRPr lang="en-US" sz="4800" dirty="0"/>
          </a:p>
          <a:p>
            <a:r>
              <a:rPr lang="en-US" sz="4800" dirty="0" smtClean="0"/>
              <a:t>OR</a:t>
            </a:r>
          </a:p>
          <a:p>
            <a:endParaRPr lang="en-US" sz="4800" dirty="0"/>
          </a:p>
          <a:p>
            <a:r>
              <a:rPr lang="en-US" sz="4800" dirty="0" smtClean="0"/>
              <a:t>Chronic ?</a:t>
            </a:r>
          </a:p>
        </p:txBody>
      </p:sp>
    </p:spTree>
    <p:extLst>
      <p:ext uri="{BB962C8B-B14F-4D97-AF65-F5344CB8AC3E}">
        <p14:creationId xmlns:p14="http://schemas.microsoft.com/office/powerpoint/2010/main" val="2562086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Obsessive-Compulsive related 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Obsessive-Compulsive</a:t>
            </a:r>
          </a:p>
          <a:p>
            <a:r>
              <a:rPr lang="en-US" sz="4000" dirty="0" smtClean="0"/>
              <a:t>Body Dysmorphic Disorder</a:t>
            </a:r>
          </a:p>
          <a:p>
            <a:r>
              <a:rPr lang="en-US" sz="4000" dirty="0" smtClean="0"/>
              <a:t>Hoarding</a:t>
            </a:r>
          </a:p>
          <a:p>
            <a:r>
              <a:rPr lang="en-US" sz="4000" dirty="0" smtClean="0"/>
              <a:t>Trichotillomania</a:t>
            </a:r>
          </a:p>
          <a:p>
            <a:r>
              <a:rPr lang="en-US" sz="4000" dirty="0" smtClean="0"/>
              <a:t>Excoriation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986120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most common…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OBSESSIONS ?</a:t>
            </a:r>
          </a:p>
          <a:p>
            <a:pPr lvl="1"/>
            <a:r>
              <a:rPr lang="en-US" dirty="0" smtClean="0"/>
              <a:t>40% are concerned with dirt and germs</a:t>
            </a:r>
          </a:p>
          <a:p>
            <a:pPr lvl="1"/>
            <a:r>
              <a:rPr lang="en-US" dirty="0" smtClean="0"/>
              <a:t>24% expect something terrible to happen</a:t>
            </a:r>
          </a:p>
          <a:p>
            <a:pPr lvl="1"/>
            <a:r>
              <a:rPr lang="en-US" dirty="0" smtClean="0"/>
              <a:t>17% desire symmetry, order, or exactness</a:t>
            </a:r>
          </a:p>
          <a:p>
            <a:pPr lvl="1"/>
            <a:endParaRPr lang="en-US" dirty="0"/>
          </a:p>
          <a:p>
            <a:r>
              <a:rPr lang="en-US" dirty="0" smtClean="0"/>
              <a:t>COMPULSIONS ?</a:t>
            </a:r>
          </a:p>
          <a:p>
            <a:pPr lvl="1"/>
            <a:r>
              <a:rPr lang="en-US" dirty="0" smtClean="0"/>
              <a:t>85% excessively wash hands, bathe, brush teeth, etc.</a:t>
            </a:r>
          </a:p>
          <a:p>
            <a:pPr lvl="1"/>
            <a:r>
              <a:rPr lang="en-US" dirty="0" smtClean="0"/>
              <a:t>51% repeat rituals</a:t>
            </a:r>
          </a:p>
          <a:p>
            <a:pPr lvl="1"/>
            <a:r>
              <a:rPr lang="en-US" dirty="0" smtClean="0"/>
              <a:t>46% check doors, locks, appliances, homework (!)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7675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Trauma &amp; Stressor related 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Reactive Attachment</a:t>
            </a:r>
          </a:p>
          <a:p>
            <a:r>
              <a:rPr lang="en-US" sz="4000" dirty="0" smtClean="0"/>
              <a:t>Disinhibited Social Engagement</a:t>
            </a:r>
          </a:p>
          <a:p>
            <a:r>
              <a:rPr lang="en-US" sz="4000" dirty="0" smtClean="0"/>
              <a:t>Post-Traumatic Stress Disorder</a:t>
            </a:r>
          </a:p>
          <a:p>
            <a:r>
              <a:rPr lang="en-US" sz="4000" dirty="0" smtClean="0"/>
              <a:t>Acute Stress Disorder</a:t>
            </a:r>
          </a:p>
          <a:p>
            <a:r>
              <a:rPr lang="en-US" sz="4000" dirty="0" smtClean="0"/>
              <a:t>Adjustment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143216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Dissociative Disorder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4000" dirty="0" smtClean="0"/>
          </a:p>
          <a:p>
            <a:r>
              <a:rPr lang="en-US" sz="4000" dirty="0" smtClean="0"/>
              <a:t>Dissociative Identity Disorder</a:t>
            </a:r>
          </a:p>
          <a:p>
            <a:endParaRPr lang="en-US" sz="4000" dirty="0" smtClean="0"/>
          </a:p>
          <a:p>
            <a:r>
              <a:rPr lang="en-US" sz="4000" dirty="0" smtClean="0"/>
              <a:t>Dissociative Amnesia (Fugue)</a:t>
            </a:r>
          </a:p>
          <a:p>
            <a:endParaRPr lang="en-US" sz="4000" dirty="0" smtClean="0"/>
          </a:p>
          <a:p>
            <a:r>
              <a:rPr lang="en-US" sz="4000" dirty="0" smtClean="0"/>
              <a:t>Depersonalization/</a:t>
            </a:r>
            <a:r>
              <a:rPr lang="en-US" sz="4000" dirty="0" err="1" smtClean="0"/>
              <a:t>Derealization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34103826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Dissociative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800" b="1" dirty="0"/>
          </a:p>
          <a:p>
            <a:r>
              <a:rPr lang="en-US" sz="2800" b="1" dirty="0" smtClean="0"/>
              <a:t>Where do they come from?</a:t>
            </a:r>
          </a:p>
          <a:p>
            <a:endParaRPr lang="en-US" sz="2800" b="1" dirty="0" smtClean="0"/>
          </a:p>
          <a:p>
            <a:pPr lvl="1"/>
            <a:r>
              <a:rPr lang="en-US" sz="2800" b="1" dirty="0" smtClean="0"/>
              <a:t>Psychoanalytic – to repress unacceptable urges</a:t>
            </a:r>
          </a:p>
          <a:p>
            <a:pPr lvl="1"/>
            <a:endParaRPr lang="en-US" sz="2800" b="1" dirty="0" smtClean="0"/>
          </a:p>
          <a:p>
            <a:pPr lvl="1"/>
            <a:r>
              <a:rPr lang="en-US" sz="2800" b="1" dirty="0" smtClean="0"/>
              <a:t>Learning – we simply forget, to avoid stress</a:t>
            </a:r>
          </a:p>
          <a:p>
            <a:pPr marL="393192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3793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Somatic Symptom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/>
              <a:t>Illness Anxiety</a:t>
            </a:r>
          </a:p>
          <a:p>
            <a:endParaRPr lang="en-US" sz="3600" dirty="0" smtClean="0"/>
          </a:p>
          <a:p>
            <a:r>
              <a:rPr lang="en-US" sz="3600" dirty="0" smtClean="0"/>
              <a:t>Conversion Disorder</a:t>
            </a:r>
          </a:p>
          <a:p>
            <a:endParaRPr lang="en-US" sz="3600" dirty="0" smtClean="0"/>
          </a:p>
          <a:p>
            <a:r>
              <a:rPr lang="en-US" sz="3600" dirty="0" smtClean="0"/>
              <a:t>Psychological Factor Affecting Disorder</a:t>
            </a:r>
          </a:p>
          <a:p>
            <a:endParaRPr lang="en-US" sz="3600" dirty="0" smtClean="0"/>
          </a:p>
          <a:p>
            <a:r>
              <a:rPr lang="en-US" sz="3600" dirty="0" smtClean="0"/>
              <a:t>Factitious (Self or By Proxy)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270337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Somatic Symptom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b="1" dirty="0" smtClean="0"/>
              <a:t>Focus on physical symptoms  (no faking)</a:t>
            </a:r>
          </a:p>
          <a:p>
            <a:pPr marL="0" indent="0">
              <a:buNone/>
            </a:pPr>
            <a:endParaRPr lang="en-US" sz="2400" b="1" i="1" dirty="0" smtClean="0"/>
          </a:p>
          <a:p>
            <a:r>
              <a:rPr lang="en-US" sz="2400" b="1" i="1" dirty="0" smtClean="0"/>
              <a:t>Hypochondriasis ?</a:t>
            </a:r>
          </a:p>
          <a:p>
            <a:pPr marL="0" indent="0">
              <a:buNone/>
            </a:pPr>
            <a:endParaRPr lang="en-US" sz="2400" b="1" dirty="0"/>
          </a:p>
          <a:p>
            <a:r>
              <a:rPr lang="en-US" sz="2400" b="1" dirty="0" smtClean="0"/>
              <a:t>Where do they come from?</a:t>
            </a:r>
          </a:p>
          <a:p>
            <a:pPr lvl="1"/>
            <a:r>
              <a:rPr lang="en-US" b="1" dirty="0" smtClean="0"/>
              <a:t>Psychoanalytic – repressed urges become physical</a:t>
            </a:r>
          </a:p>
          <a:p>
            <a:pPr lvl="2"/>
            <a:r>
              <a:rPr lang="en-US" sz="2000" b="1" dirty="0" smtClean="0"/>
              <a:t>Look for a connection</a:t>
            </a:r>
          </a:p>
          <a:p>
            <a:pPr lvl="2"/>
            <a:endParaRPr lang="en-US" sz="2000" b="1" dirty="0" smtClean="0"/>
          </a:p>
          <a:p>
            <a:pPr lvl="1"/>
            <a:r>
              <a:rPr lang="en-US" b="1" dirty="0" smtClean="0"/>
              <a:t>Behavioral – means of escape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90355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Feeding &amp; Eating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Pica</a:t>
            </a:r>
          </a:p>
          <a:p>
            <a:r>
              <a:rPr lang="en-US" sz="4000" dirty="0" smtClean="0"/>
              <a:t>Rumination</a:t>
            </a:r>
          </a:p>
          <a:p>
            <a:r>
              <a:rPr lang="en-US" sz="4000" dirty="0" smtClean="0"/>
              <a:t>Avoidant/Restrictive Food Intake</a:t>
            </a:r>
          </a:p>
          <a:p>
            <a:r>
              <a:rPr lang="en-US" sz="4000" dirty="0" smtClean="0"/>
              <a:t>Anorexia Nervosa</a:t>
            </a:r>
          </a:p>
          <a:p>
            <a:r>
              <a:rPr lang="en-US" sz="4000" dirty="0" smtClean="0"/>
              <a:t>Bulimia Nervosa</a:t>
            </a:r>
          </a:p>
          <a:p>
            <a:r>
              <a:rPr lang="en-US" sz="4000" dirty="0" smtClean="0"/>
              <a:t>Binge-Eating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402890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Elimination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4800" dirty="0" smtClean="0"/>
          </a:p>
          <a:p>
            <a:r>
              <a:rPr lang="en-US" sz="4800" dirty="0" smtClean="0"/>
              <a:t>Enuresis</a:t>
            </a:r>
          </a:p>
          <a:p>
            <a:endParaRPr lang="en-US" sz="4800" dirty="0" smtClean="0"/>
          </a:p>
          <a:p>
            <a:r>
              <a:rPr lang="en-US" sz="4800" dirty="0" smtClean="0"/>
              <a:t>Encopresis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2300684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Sleep-Wake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000" b="1" dirty="0" smtClean="0"/>
              <a:t>Insomnia</a:t>
            </a:r>
          </a:p>
          <a:p>
            <a:r>
              <a:rPr lang="en-US" sz="3000" b="1" dirty="0" err="1" smtClean="0"/>
              <a:t>Hypersomnolence</a:t>
            </a:r>
            <a:endParaRPr lang="en-US" sz="3000" b="1" dirty="0" smtClean="0"/>
          </a:p>
          <a:p>
            <a:r>
              <a:rPr lang="en-US" sz="3000" b="1" dirty="0" smtClean="0"/>
              <a:t>Narcolepsy</a:t>
            </a:r>
          </a:p>
          <a:p>
            <a:r>
              <a:rPr lang="en-US" sz="3000" b="1" dirty="0" smtClean="0"/>
              <a:t>Breathing-Related</a:t>
            </a:r>
          </a:p>
          <a:p>
            <a:pPr lvl="1"/>
            <a:r>
              <a:rPr lang="en-US" sz="2600" b="1" dirty="0" smtClean="0"/>
              <a:t>Apnea</a:t>
            </a:r>
          </a:p>
          <a:p>
            <a:pPr lvl="1"/>
            <a:r>
              <a:rPr lang="en-US" sz="2600" b="1" dirty="0" smtClean="0"/>
              <a:t>Hypoventilation</a:t>
            </a:r>
          </a:p>
          <a:p>
            <a:pPr lvl="1"/>
            <a:r>
              <a:rPr lang="en-US" sz="2600" b="1" dirty="0" smtClean="0"/>
              <a:t>Circadian</a:t>
            </a:r>
          </a:p>
          <a:p>
            <a:r>
              <a:rPr lang="en-US" sz="3000" b="1" dirty="0" smtClean="0"/>
              <a:t>Parasomnias</a:t>
            </a:r>
          </a:p>
          <a:p>
            <a:pPr lvl="1"/>
            <a:r>
              <a:rPr lang="en-US" sz="2600" b="1" dirty="0" smtClean="0"/>
              <a:t>Non-REM Arousal (Walking or Terrors)</a:t>
            </a:r>
          </a:p>
          <a:p>
            <a:pPr lvl="1"/>
            <a:r>
              <a:rPr lang="en-US" sz="2600" b="1" dirty="0" smtClean="0"/>
              <a:t>REM Arousal</a:t>
            </a:r>
          </a:p>
          <a:p>
            <a:pPr lvl="1"/>
            <a:r>
              <a:rPr lang="en-US" sz="2600" b="1" dirty="0" smtClean="0"/>
              <a:t>Nightmare</a:t>
            </a:r>
          </a:p>
          <a:p>
            <a:pPr lvl="1"/>
            <a:r>
              <a:rPr lang="en-US" sz="2600" b="1" dirty="0" smtClean="0"/>
              <a:t>Restless Leg Syndrome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819533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Psychological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Criminals ?</a:t>
            </a:r>
          </a:p>
          <a:p>
            <a:endParaRPr lang="en-US" sz="4000" dirty="0" smtClean="0"/>
          </a:p>
          <a:p>
            <a:r>
              <a:rPr lang="en-US" sz="4000" dirty="0" smtClean="0"/>
              <a:t>Shackles</a:t>
            </a:r>
          </a:p>
          <a:p>
            <a:r>
              <a:rPr lang="en-US" sz="4000" dirty="0" smtClean="0"/>
              <a:t>Straightjackets</a:t>
            </a:r>
          </a:p>
          <a:p>
            <a:r>
              <a:rPr lang="en-US" sz="4000" dirty="0" smtClean="0"/>
              <a:t>Electroshock Therapy</a:t>
            </a:r>
          </a:p>
          <a:p>
            <a:r>
              <a:rPr lang="en-US" sz="4000" dirty="0" smtClean="0"/>
              <a:t>Frontal Lobotomy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5161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Sexual Dysfunctions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Delayed or Premature Ejaculation</a:t>
            </a:r>
          </a:p>
          <a:p>
            <a:r>
              <a:rPr lang="en-US" sz="3200" dirty="0" smtClean="0"/>
              <a:t>Erectile Dysfunction</a:t>
            </a:r>
          </a:p>
          <a:p>
            <a:r>
              <a:rPr lang="en-US" sz="3200" dirty="0" smtClean="0"/>
              <a:t>Female Orgasmic Disorder</a:t>
            </a:r>
          </a:p>
          <a:p>
            <a:r>
              <a:rPr lang="en-US" sz="3200" dirty="0" smtClean="0"/>
              <a:t>Female Interest/Arousal Disorder</a:t>
            </a:r>
          </a:p>
          <a:p>
            <a:r>
              <a:rPr lang="en-US" sz="3200" dirty="0" err="1" smtClean="0"/>
              <a:t>Genito</a:t>
            </a:r>
            <a:r>
              <a:rPr lang="en-US" sz="3200" dirty="0" smtClean="0"/>
              <a:t>-Pelvic Pain</a:t>
            </a:r>
          </a:p>
          <a:p>
            <a:r>
              <a:rPr lang="en-US" sz="3200" dirty="0" smtClean="0"/>
              <a:t>Male Hypoactive  Desire Disorder</a:t>
            </a:r>
          </a:p>
          <a:p>
            <a:r>
              <a:rPr lang="en-US" sz="3200" dirty="0" smtClean="0"/>
              <a:t>Substance/Medicine-Induced Dysfunction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820246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Gender Dysphoria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4400" dirty="0" smtClean="0"/>
              <a:t>Divided by Children &amp; Adults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7718946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Disruptive, Impulse-Control, &amp; Conduct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b="1" dirty="0" smtClean="0"/>
              <a:t>Oppositional-Defiant D.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Intermittent Explosive D.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Conduct D. – bullying, fighting, cruelty, destructive, rule-breaking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Pyromania (DSM)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Kleptomania (DSM)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8882616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Substance-Related &amp; Addictive D.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8362977"/>
              </p:ext>
            </p:extLst>
          </p:nvPr>
        </p:nvGraphicFramePr>
        <p:xfrm>
          <a:off x="457200" y="1935163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Substance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Intoxication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Withdrawal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Alcohol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Caffeine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Cannabis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Hallucinogen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Inhalant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Opioid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Sedative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Stimulant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Tobacco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34955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Substance-Related &amp; etc.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n-US" sz="3200" dirty="0" smtClean="0"/>
              <a:t>Hallucinogen Persisting Perception D.</a:t>
            </a:r>
          </a:p>
          <a:p>
            <a:endParaRPr lang="en-US" sz="3200" dirty="0"/>
          </a:p>
          <a:p>
            <a:r>
              <a:rPr lang="en-US" sz="3200" dirty="0" smtClean="0"/>
              <a:t>Non-Substance Disorders</a:t>
            </a:r>
          </a:p>
          <a:p>
            <a:pPr lvl="1"/>
            <a:r>
              <a:rPr lang="en-US" sz="3200" dirty="0" smtClean="0"/>
              <a:t>Gambling Addiction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536239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Neurocognitive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 smtClean="0"/>
              <a:t>Difficulties with: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sz="3000" dirty="0" smtClean="0"/>
              <a:t>Major Disorders include Alzheimer’s, Traumatic Injury, Parkinson’s &amp; Huntington’s</a:t>
            </a:r>
          </a:p>
          <a:p>
            <a:endParaRPr lang="en-US" sz="3000" dirty="0" smtClean="0"/>
          </a:p>
          <a:p>
            <a:r>
              <a:rPr lang="en-US" sz="3000" dirty="0" smtClean="0"/>
              <a:t>Minor D. could be any in the chart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156404"/>
              </p:ext>
            </p:extLst>
          </p:nvPr>
        </p:nvGraphicFramePr>
        <p:xfrm>
          <a:off x="609600" y="2514600"/>
          <a:ext cx="80772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  <a:gridCol w="4038600"/>
              </a:tblGrid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Complex Attention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Executive Function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Learning &amp; Memory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Language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Perceptual-Motor Function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Social Cognition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569854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Personality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General</a:t>
            </a:r>
          </a:p>
          <a:p>
            <a:endParaRPr lang="en-US" sz="2800" dirty="0" smtClean="0"/>
          </a:p>
          <a:p>
            <a:r>
              <a:rPr lang="en-US" sz="3200" dirty="0" smtClean="0"/>
              <a:t>Cluster A: Paranoid, Schizoid, Schizotypal</a:t>
            </a:r>
          </a:p>
          <a:p>
            <a:endParaRPr lang="en-US" sz="2800" dirty="0" smtClean="0"/>
          </a:p>
          <a:p>
            <a:r>
              <a:rPr lang="en-US" sz="3200" dirty="0" smtClean="0"/>
              <a:t>Cluster B: Antisocial, Borderline, Histrionic, and Narcissistic</a:t>
            </a:r>
          </a:p>
          <a:p>
            <a:endParaRPr lang="en-US" sz="3200" dirty="0" smtClean="0"/>
          </a:p>
          <a:p>
            <a:r>
              <a:rPr lang="en-US" sz="3200" dirty="0" smtClean="0"/>
              <a:t>Cluster C: Avoidant, Dependent, &amp; Obsessive-Compulsive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1041001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Personality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Where do they come from?</a:t>
            </a:r>
          </a:p>
          <a:p>
            <a:pPr lvl="1"/>
            <a:r>
              <a:rPr lang="en-US" sz="3200" dirty="0" smtClean="0"/>
              <a:t>Psychoanalytic = Arrested Development</a:t>
            </a:r>
          </a:p>
          <a:p>
            <a:pPr lvl="1"/>
            <a:r>
              <a:rPr lang="en-US" sz="3200" dirty="0" smtClean="0"/>
              <a:t>Cognitive = Thought Processes</a:t>
            </a:r>
          </a:p>
          <a:p>
            <a:pPr lvl="1"/>
            <a:r>
              <a:rPr lang="en-US" sz="3200" dirty="0" smtClean="0"/>
              <a:t>Learning = Examples in Environment</a:t>
            </a:r>
          </a:p>
          <a:p>
            <a:pPr lvl="1"/>
            <a:r>
              <a:rPr lang="en-US" sz="3200" dirty="0" smtClean="0"/>
              <a:t>Biological = Heredity &amp; Development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2010119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Paraphilic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Voyeuristic</a:t>
            </a:r>
          </a:p>
          <a:p>
            <a:r>
              <a:rPr lang="en-US" sz="3200" dirty="0" smtClean="0"/>
              <a:t>Exhibitionistic</a:t>
            </a:r>
          </a:p>
          <a:p>
            <a:r>
              <a:rPr lang="en-US" sz="3200" dirty="0" err="1" smtClean="0"/>
              <a:t>Frotteuristic</a:t>
            </a:r>
            <a:endParaRPr lang="en-US" sz="3200" dirty="0" smtClean="0"/>
          </a:p>
          <a:p>
            <a:r>
              <a:rPr lang="en-US" sz="3200" dirty="0" smtClean="0"/>
              <a:t>Masochism</a:t>
            </a:r>
          </a:p>
          <a:p>
            <a:r>
              <a:rPr lang="en-US" sz="3200" dirty="0" smtClean="0"/>
              <a:t>Sadism</a:t>
            </a:r>
          </a:p>
          <a:p>
            <a:r>
              <a:rPr lang="en-US" sz="3200" dirty="0" smtClean="0"/>
              <a:t>Pedophilic</a:t>
            </a:r>
          </a:p>
          <a:p>
            <a:r>
              <a:rPr lang="en-US" sz="3200" dirty="0" err="1" smtClean="0"/>
              <a:t>Transvestic</a:t>
            </a:r>
            <a:endParaRPr lang="en-US" sz="3200" dirty="0" smtClean="0"/>
          </a:p>
          <a:p>
            <a:r>
              <a:rPr lang="en-US" sz="3200" dirty="0" smtClean="0"/>
              <a:t>Fetishistic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57860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Mental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3600" dirty="0" smtClean="0"/>
              <a:t>Either due to a medical condition or an unspecified cause.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72685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Psychological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For people aged 15 – 44, it is the leading cause of disability.</a:t>
            </a:r>
          </a:p>
          <a:p>
            <a:r>
              <a:rPr lang="en-US" sz="3600" dirty="0" smtClean="0"/>
              <a:t>26.2% of adults have a diagnosable disorder</a:t>
            </a:r>
          </a:p>
          <a:p>
            <a:pPr lvl="1"/>
            <a:r>
              <a:rPr lang="en-US" sz="3200" dirty="0" smtClean="0"/>
              <a:t>6% are serious</a:t>
            </a:r>
          </a:p>
          <a:p>
            <a:pPr lvl="1"/>
            <a:r>
              <a:rPr lang="en-US" sz="3200" dirty="0" smtClean="0"/>
              <a:t>90% of suicides</a:t>
            </a:r>
          </a:p>
          <a:p>
            <a:r>
              <a:rPr lang="en-US" sz="3600" dirty="0" smtClean="0"/>
              <a:t>47.1 million doctor visits per year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7051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Medically-Induced…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3600" dirty="0" smtClean="0"/>
              <a:t>Movement and Adverse Effects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3167925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b="1" dirty="0" smtClean="0"/>
              <a:t>Includes people who:</a:t>
            </a:r>
          </a:p>
          <a:p>
            <a:pPr lvl="1"/>
            <a:r>
              <a:rPr lang="en-US" sz="2800" b="1" dirty="0" smtClean="0"/>
              <a:t>Seek too much clinical attention</a:t>
            </a:r>
          </a:p>
          <a:p>
            <a:pPr lvl="1"/>
            <a:endParaRPr lang="en-US" sz="2800" b="1" dirty="0" smtClean="0"/>
          </a:p>
          <a:p>
            <a:pPr lvl="1"/>
            <a:r>
              <a:rPr lang="en-US" sz="2800" b="1" dirty="0" smtClean="0"/>
              <a:t>Have problems dealing with their occupation, housing, or economic conditions</a:t>
            </a:r>
          </a:p>
          <a:p>
            <a:pPr lvl="1"/>
            <a:endParaRPr lang="en-US" sz="2800" b="1" dirty="0" smtClean="0"/>
          </a:p>
          <a:p>
            <a:pPr lvl="1"/>
            <a:r>
              <a:rPr lang="en-US" sz="2800" b="1" dirty="0" smtClean="0"/>
              <a:t>Struggle with Relationships or Family</a:t>
            </a:r>
          </a:p>
          <a:p>
            <a:pPr lvl="1"/>
            <a:endParaRPr lang="en-US" sz="2800" b="1" dirty="0" smtClean="0"/>
          </a:p>
          <a:p>
            <a:pPr lvl="1"/>
            <a:r>
              <a:rPr lang="en-US" sz="2800" b="1" dirty="0" smtClean="0"/>
              <a:t>Suffer from abuse, neglect, or psychological abuse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54425953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 I inherit a disorder?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Bipolar Disorder		@84%</a:t>
            </a:r>
          </a:p>
          <a:p>
            <a:r>
              <a:rPr lang="en-US" dirty="0" smtClean="0"/>
              <a:t>Schizophrenia		@81%</a:t>
            </a:r>
          </a:p>
          <a:p>
            <a:r>
              <a:rPr lang="en-US" dirty="0" smtClean="0"/>
              <a:t>Anorexia Nervosa	@60%</a:t>
            </a:r>
          </a:p>
          <a:p>
            <a:r>
              <a:rPr lang="en-US" dirty="0" smtClean="0"/>
              <a:t>Major Depression	@37%</a:t>
            </a:r>
          </a:p>
          <a:p>
            <a:r>
              <a:rPr lang="en-US" dirty="0" smtClean="0"/>
              <a:t>Generalized Anxiety	@28%</a:t>
            </a:r>
          </a:p>
          <a:p>
            <a:endParaRPr lang="en-US" dirty="0"/>
          </a:p>
          <a:p>
            <a:r>
              <a:rPr lang="en-US" dirty="0" smtClean="0"/>
              <a:t>REMEMBER – This is reflective, not predictive.</a:t>
            </a:r>
          </a:p>
          <a:p>
            <a:pPr lvl="1"/>
            <a:r>
              <a:rPr lang="en-US" dirty="0" smtClean="0"/>
              <a:t>Do not assume that because your parent has a disorder that you are this likely to have one of your own.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88332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576651992"/>
              </p:ext>
            </p:extLst>
          </p:nvPr>
        </p:nvGraphicFramePr>
        <p:xfrm>
          <a:off x="685800" y="152400"/>
          <a:ext cx="7772400" cy="657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Risk Factors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Protective Factors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Academic Failure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Aerobic exercise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Birth Complications or Low Weight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Secure, empowering community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Caring for persons with Disorders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Economic Independence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Child abuse or neglect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Effective parenting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Chronic insomnia or pain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Feelings of mastery</a:t>
                      </a:r>
                      <a:r>
                        <a:rPr lang="en-US" baseline="0" dirty="0" smtClean="0"/>
                        <a:t> or control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Family disorganization/conflict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Feelings of security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Low</a:t>
                      </a:r>
                      <a:r>
                        <a:rPr lang="en-US" baseline="0" dirty="0" smtClean="0"/>
                        <a:t> socioeconomic status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Literacy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Medical Illness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Positive attachment/early bonding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Neurochemical Imbalance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Positive parental relationships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Parental Disorders or substance abuse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Problem-solving</a:t>
                      </a:r>
                      <a:r>
                        <a:rPr lang="en-US" baseline="0" dirty="0" smtClean="0"/>
                        <a:t> skills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Personal loss/bereavement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Resilient</a:t>
                      </a:r>
                      <a:r>
                        <a:rPr lang="en-US" baseline="0" dirty="0" smtClean="0"/>
                        <a:t> coping w/ stress/adversity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Poor work skills and habits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Self-esteem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Reading or Sensory disabilities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Social &amp; work skills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Stress and Trauma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Support from family/friends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Substance Abuse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Social Incompetence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830573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800" dirty="0" smtClean="0"/>
              <a:t>What if you really </a:t>
            </a:r>
            <a:r>
              <a:rPr lang="en-US" sz="8800" u="sng" dirty="0" smtClean="0"/>
              <a:t>are</a:t>
            </a:r>
            <a:r>
              <a:rPr lang="en-US" sz="8800" dirty="0" smtClean="0"/>
              <a:t> a criminal?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270206515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Insanity Defense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Legally, it is all or nothing</a:t>
            </a:r>
          </a:p>
          <a:p>
            <a:pPr lvl="1"/>
            <a:r>
              <a:rPr lang="en-US" sz="3200" dirty="0" smtClean="0"/>
              <a:t>Not a Psychological term</a:t>
            </a:r>
          </a:p>
          <a:p>
            <a:pPr lvl="1"/>
            <a:endParaRPr lang="en-US" sz="3200" dirty="0" smtClean="0"/>
          </a:p>
          <a:p>
            <a:r>
              <a:rPr lang="en-US" sz="3600" dirty="0" smtClean="0"/>
              <a:t>The </a:t>
            </a:r>
            <a:r>
              <a:rPr lang="en-US" sz="3600" dirty="0" err="1" smtClean="0"/>
              <a:t>M’Naghten</a:t>
            </a:r>
            <a:r>
              <a:rPr lang="en-US" sz="3600" dirty="0" smtClean="0"/>
              <a:t> Rule</a:t>
            </a:r>
          </a:p>
          <a:p>
            <a:pPr lvl="1"/>
            <a:r>
              <a:rPr lang="en-US" sz="3200" dirty="0" smtClean="0"/>
              <a:t>Did not understand the nature of the act</a:t>
            </a:r>
          </a:p>
          <a:p>
            <a:pPr lvl="2"/>
            <a:r>
              <a:rPr lang="en-US" sz="2800" dirty="0" smtClean="0"/>
              <a:t>OR</a:t>
            </a:r>
          </a:p>
          <a:p>
            <a:pPr lvl="1"/>
            <a:r>
              <a:rPr lang="en-US" sz="3200" dirty="0" smtClean="0"/>
              <a:t>Did not realize it was wrong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2118591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Insanity Defense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sz="6000" dirty="0" smtClean="0"/>
              <a:t>Famous Examples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94798099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028" descr="C:\My Documents\My Pictures\60s stuff\desalvo.jpeg"/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81500" y="0"/>
            <a:ext cx="4762500" cy="6858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4339" name="Text Box 1029"/>
          <p:cNvSpPr txBox="1">
            <a:spLocks noChangeArrowheads="1"/>
          </p:cNvSpPr>
          <p:nvPr/>
        </p:nvSpPr>
        <p:spPr bwMode="auto">
          <a:xfrm>
            <a:off x="669925" y="1565275"/>
            <a:ext cx="2835275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400">
                <a:solidFill>
                  <a:schemeClr val="bg1"/>
                </a:solidFill>
              </a:rPr>
              <a:t>Albert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400">
                <a:solidFill>
                  <a:schemeClr val="bg1"/>
                </a:solidFill>
              </a:rPr>
              <a:t>DeSalvo</a:t>
            </a:r>
          </a:p>
        </p:txBody>
      </p:sp>
    </p:spTree>
    <p:extLst>
      <p:ext uri="{BB962C8B-B14F-4D97-AF65-F5344CB8AC3E}">
        <p14:creationId xmlns:p14="http://schemas.microsoft.com/office/powerpoint/2010/main" val="245359830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4" descr="C:\My Documents\My Pictures\60s stuff\speck.jpeg"/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4921250" cy="6858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7651" name="Text Box 5"/>
          <p:cNvSpPr txBox="1">
            <a:spLocks noChangeArrowheads="1"/>
          </p:cNvSpPr>
          <p:nvPr/>
        </p:nvSpPr>
        <p:spPr bwMode="auto">
          <a:xfrm>
            <a:off x="5470525" y="736600"/>
            <a:ext cx="2112963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800"/>
              <a:t>Richard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800"/>
              <a:t>Speck</a:t>
            </a:r>
          </a:p>
        </p:txBody>
      </p:sp>
    </p:spTree>
    <p:extLst>
      <p:ext uri="{BB962C8B-B14F-4D97-AF65-F5344CB8AC3E}">
        <p14:creationId xmlns:p14="http://schemas.microsoft.com/office/powerpoint/2010/main" val="327717956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59396" name="Picture 4" descr="C:\Documents and Settings\dwoody\My Documents\20th Century\Unit 6\60s stuff\patty ban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4400" y="3568700"/>
            <a:ext cx="5181600" cy="328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397" name="Picture 5" descr="C:\Documents and Settings\dwoody\My Documents\20th Century\Unit 6\60s stuff\patty mugsho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422650"/>
            <a:ext cx="5943600" cy="343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398" name="Picture 6" descr="C:\Documents and Settings\dwoody\My Documents\20th Century\Unit 6\60s stuff\patty sl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7463"/>
            <a:ext cx="3733800" cy="3687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399" name="Picture 7" descr="C:\Documents and Settings\dwoody\My Documents\20th Century\Unit 6\60s stuff\patty_hearst_02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38" y="17463"/>
            <a:ext cx="2687638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797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2008 Study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516709"/>
              </p:ext>
            </p:extLst>
          </p:nvPr>
        </p:nvGraphicFramePr>
        <p:xfrm>
          <a:off x="1676400" y="1935163"/>
          <a:ext cx="5181600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Psychological</a:t>
                      </a:r>
                      <a:r>
                        <a:rPr lang="en-US" baseline="0" dirty="0" smtClean="0"/>
                        <a:t> Disorder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Percentage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Generalized</a:t>
                      </a:r>
                      <a:r>
                        <a:rPr lang="en-US" baseline="0" dirty="0" smtClean="0"/>
                        <a:t> Anxiety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Social Anxiety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Specific Phobia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8.7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Mood Disorder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Obsessive-Compulsive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Schizophrenia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PTSD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ADHD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Any Disorder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26.2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714694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68612" name="Picture 4" descr="C:\Documents and Settings\dwoody\My Documents\20th Century\Unit 6\60s stuff\ted bundy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362575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613" name="Picture 5" descr="C:\Documents and Settings\dwoody\My Documents\20th Century\Unit 6\60s stuff\ted-bundy-in-cour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286000"/>
            <a:ext cx="5943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340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4" descr="C:\Documents and Settings\dwoody\My Documents\20th Century\Unit 6\60s stuff\charles-mans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457700" cy="455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7" name="Picture 5" descr="C:\Documents and Settings\dwoody\My Documents\20th Century\Unit 6\60s stuff\manson girl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0" y="3646488"/>
            <a:ext cx="5143500" cy="321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88" name="Text Box 6"/>
          <p:cNvSpPr txBox="1">
            <a:spLocks noChangeArrowheads="1"/>
          </p:cNvSpPr>
          <p:nvPr/>
        </p:nvSpPr>
        <p:spPr bwMode="auto">
          <a:xfrm>
            <a:off x="5470525" y="307975"/>
            <a:ext cx="2308225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 i="1">
                <a:solidFill>
                  <a:srgbClr val="FF0066"/>
                </a:solidFill>
                <a:latin typeface="Myriad Web" pitchFamily="34" charset="0"/>
              </a:rPr>
              <a:t>Helter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 i="1">
                <a:solidFill>
                  <a:srgbClr val="FF0066"/>
                </a:solidFill>
                <a:latin typeface="Myriad Web" pitchFamily="34" charset="0"/>
              </a:rPr>
              <a:t>Skelter</a:t>
            </a:r>
          </a:p>
        </p:txBody>
      </p:sp>
      <p:sp>
        <p:nvSpPr>
          <p:cNvPr id="41989" name="Text Box 7"/>
          <p:cNvSpPr txBox="1">
            <a:spLocks noChangeArrowheads="1"/>
          </p:cNvSpPr>
          <p:nvPr/>
        </p:nvSpPr>
        <p:spPr bwMode="auto">
          <a:xfrm>
            <a:off x="6156325" y="2251075"/>
            <a:ext cx="641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0066"/>
                </a:solidFill>
                <a:hlinkClick r:id="rId4" action="ppaction://hlinkfile"/>
              </a:rPr>
              <a:t>{~}</a:t>
            </a:r>
            <a:endParaRPr lang="en-US" altLang="en-US" sz="240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1315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Psychological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4 Key Features</a:t>
            </a:r>
          </a:p>
          <a:p>
            <a:pPr lvl="1"/>
            <a:r>
              <a:rPr lang="en-US" sz="3200" dirty="0" smtClean="0"/>
              <a:t>Typicality</a:t>
            </a:r>
          </a:p>
          <a:p>
            <a:pPr lvl="1"/>
            <a:r>
              <a:rPr lang="en-US" sz="3200" dirty="0" err="1" smtClean="0"/>
              <a:t>Maladaptivity</a:t>
            </a:r>
            <a:endParaRPr lang="en-US" sz="3200" dirty="0" smtClean="0"/>
          </a:p>
          <a:p>
            <a:pPr lvl="1"/>
            <a:r>
              <a:rPr lang="en-US" sz="3200" dirty="0" smtClean="0"/>
              <a:t>Emotional Discomfort</a:t>
            </a:r>
          </a:p>
          <a:p>
            <a:pPr lvl="1"/>
            <a:r>
              <a:rPr lang="en-US" sz="3200" dirty="0" smtClean="0"/>
              <a:t>Social Unacceptability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2509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We are out to diagnose…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8000" dirty="0" smtClean="0"/>
          </a:p>
          <a:p>
            <a:pPr marL="0" indent="0" algn="ctr">
              <a:buNone/>
            </a:pPr>
            <a:r>
              <a:rPr lang="en-US" sz="8000" dirty="0" smtClean="0"/>
              <a:t>EVERYONE !!!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326357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Aspects for 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specific, noticeable behavior or activity</a:t>
            </a:r>
          </a:p>
          <a:p>
            <a:r>
              <a:rPr lang="en-US" dirty="0" smtClean="0"/>
              <a:t>Symptoms and specifics are clinically significant</a:t>
            </a:r>
          </a:p>
          <a:p>
            <a:r>
              <a:rPr lang="en-US" dirty="0" smtClean="0"/>
              <a:t>Other causes have been ruled out</a:t>
            </a:r>
          </a:p>
          <a:p>
            <a:r>
              <a:rPr lang="en-US" dirty="0" smtClean="0"/>
              <a:t>There must be significant distress in social situations, work settings, or other major life activities</a:t>
            </a:r>
          </a:p>
          <a:p>
            <a:r>
              <a:rPr lang="en-US" dirty="0" smtClean="0"/>
              <a:t>There is usually a specific time component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373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Neurodevelopmental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Intellectual Disability (Rated by Severity)</a:t>
            </a:r>
          </a:p>
          <a:p>
            <a:r>
              <a:rPr lang="en-US" dirty="0" smtClean="0"/>
              <a:t>Communication Disorders</a:t>
            </a:r>
          </a:p>
          <a:p>
            <a:pPr lvl="1"/>
            <a:r>
              <a:rPr lang="en-US" dirty="0" smtClean="0"/>
              <a:t>Such as Childhood-Onset Fluency Disorder</a:t>
            </a:r>
          </a:p>
          <a:p>
            <a:r>
              <a:rPr lang="en-US" dirty="0" smtClean="0"/>
              <a:t>Autism Spectrum</a:t>
            </a:r>
          </a:p>
          <a:p>
            <a:r>
              <a:rPr lang="en-US" dirty="0" smtClean="0"/>
              <a:t>ADD &amp; ADHD</a:t>
            </a:r>
          </a:p>
          <a:p>
            <a:r>
              <a:rPr lang="en-US" dirty="0" smtClean="0"/>
              <a:t>Specific Learning Disability</a:t>
            </a:r>
          </a:p>
          <a:p>
            <a:pPr lvl="1"/>
            <a:r>
              <a:rPr lang="en-US" dirty="0" smtClean="0"/>
              <a:t>The 3 R’s</a:t>
            </a:r>
          </a:p>
          <a:p>
            <a:r>
              <a:rPr lang="en-US" dirty="0" smtClean="0"/>
              <a:t>Motor Disorder</a:t>
            </a:r>
          </a:p>
          <a:p>
            <a:pPr lvl="1"/>
            <a:r>
              <a:rPr lang="en-US" dirty="0" smtClean="0"/>
              <a:t>Coordination, Tics, Stereotypic Movements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1030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9687</TotalTime>
  <Words>1106</Words>
  <Application>Microsoft Office PowerPoint</Application>
  <PresentationFormat>On-screen Show (4:3)</PresentationFormat>
  <Paragraphs>392</Paragraphs>
  <Slides>51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Flow</vt:lpstr>
      <vt:lpstr>Psychological Disorders</vt:lpstr>
      <vt:lpstr>PowerPoint Presentation</vt:lpstr>
      <vt:lpstr>Psychological Disorders</vt:lpstr>
      <vt:lpstr>Psychological Disorders</vt:lpstr>
      <vt:lpstr>2008 Study</vt:lpstr>
      <vt:lpstr>Psychological Disorders</vt:lpstr>
      <vt:lpstr>We are out to diagnose…</vt:lpstr>
      <vt:lpstr>Aspects for Diagnosis</vt:lpstr>
      <vt:lpstr>Neurodevelopmental Disorders</vt:lpstr>
      <vt:lpstr>Schizophrenia &amp; Psychotic D.</vt:lpstr>
      <vt:lpstr>Schizophrenia</vt:lpstr>
      <vt:lpstr>Schizophrenia</vt:lpstr>
      <vt:lpstr>Bipolar Disorder</vt:lpstr>
      <vt:lpstr>Depressive Disorder</vt:lpstr>
      <vt:lpstr>Depressive Disorder</vt:lpstr>
      <vt:lpstr>Depressive Disorders</vt:lpstr>
      <vt:lpstr>Anxiety Disorder</vt:lpstr>
      <vt:lpstr>Anxiety Disorders</vt:lpstr>
      <vt:lpstr>Anxiety Disorders </vt:lpstr>
      <vt:lpstr>Obsessive-Compulsive related D.</vt:lpstr>
      <vt:lpstr>What are the most common…</vt:lpstr>
      <vt:lpstr>Trauma &amp; Stressor related D.</vt:lpstr>
      <vt:lpstr>Dissociative Disorder</vt:lpstr>
      <vt:lpstr>Dissociative Disorders</vt:lpstr>
      <vt:lpstr>Somatic Symptom Disorders</vt:lpstr>
      <vt:lpstr>Somatic Symptom Disorders</vt:lpstr>
      <vt:lpstr>Feeding &amp; Eating Disorders</vt:lpstr>
      <vt:lpstr>Elimination Disorders</vt:lpstr>
      <vt:lpstr>Sleep-Wake Disorders</vt:lpstr>
      <vt:lpstr>Sexual Dysfunctions</vt:lpstr>
      <vt:lpstr>Gender Dysphoria</vt:lpstr>
      <vt:lpstr>Disruptive, Impulse-Control, &amp; Conduct Disorders</vt:lpstr>
      <vt:lpstr>Substance-Related &amp; Addictive D.</vt:lpstr>
      <vt:lpstr>Substance-Related &amp; etc.</vt:lpstr>
      <vt:lpstr>Neurocognitive Disorders</vt:lpstr>
      <vt:lpstr>Personality Disorders</vt:lpstr>
      <vt:lpstr>Personality Disorders</vt:lpstr>
      <vt:lpstr>Paraphilic Disorders</vt:lpstr>
      <vt:lpstr>OTHER Mental Disorders</vt:lpstr>
      <vt:lpstr>Medically-Induced…</vt:lpstr>
      <vt:lpstr>OTHER Conditions</vt:lpstr>
      <vt:lpstr>Can I inherit a disorder? </vt:lpstr>
      <vt:lpstr>PowerPoint Presentation</vt:lpstr>
      <vt:lpstr>PowerPoint Presentation</vt:lpstr>
      <vt:lpstr>The Insanity Defense</vt:lpstr>
      <vt:lpstr>Insanity Defense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Psychological Disorders</dc:title>
  <dc:creator>David</dc:creator>
  <cp:lastModifiedBy>David</cp:lastModifiedBy>
  <cp:revision>65</cp:revision>
  <dcterms:created xsi:type="dcterms:W3CDTF">2015-04-12T20:56:30Z</dcterms:created>
  <dcterms:modified xsi:type="dcterms:W3CDTF">2016-08-22T01:32:43Z</dcterms:modified>
</cp:coreProperties>
</file>